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9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6" r:id="rId15"/>
    <p:sldId id="278" r:id="rId16"/>
    <p:sldId id="277" r:id="rId17"/>
    <p:sldId id="275" r:id="rId18"/>
    <p:sldId id="280" r:id="rId19"/>
    <p:sldId id="281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A1406"/>
    <a:srgbClr val="8EEE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5245C-9124-4359-AE80-46D9A2A37844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B41CA-B119-49D7-81BB-D6AECD7EC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DA8F-6EE1-4EBE-9738-97F83235A38B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15CB-E96D-4FE2-9CAB-AADA8F372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253C-09F2-4D32-A2A3-24702CDE8A08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C1CF-69DD-4267-B79F-A33736D65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A4C7-2CEB-4A78-BD39-E4708C5F2DB6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4B3F-D041-4DF3-BBA1-500B14419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1DA84-356F-4BB3-8029-760C0E7A2A33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3603D-27FF-4335-B471-011CF70AD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C4F3-6CBC-4333-A411-F8D5AAF953CB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6CB4-A6F5-4E47-971A-18E90BB49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261A2-B145-48D3-A782-4D60117031B4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C058-A0FB-46B7-AEA5-E89CC0296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31A7-3736-4C43-87F8-3D0ECC6BF06C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9F0A-52C8-4AC5-AA78-001EE29F3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2731-4F0C-4BE1-A59A-80752D8E2AB7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03393-6285-4564-91A5-1FCD6060B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CF2D7-EFC7-47E2-9D21-DC571CA66D81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CA7B-BC4E-4FC0-91F9-640163342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EDD8-F29C-44B3-AF8F-44DC60620012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BB4A-ED08-459C-8857-AD741AFE9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FF00"/>
            </a:gs>
            <a:gs pos="67000">
              <a:schemeClr val="bg2">
                <a:alpha val="82000"/>
                <a:lumMod val="80000"/>
              </a:schemeClr>
            </a:gs>
            <a:gs pos="89000">
              <a:schemeClr val="bg2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7AE3EDE-A1C2-4BC8-BFF5-3398C5D0B207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85E4244-95E2-4819-AAA5-152633B39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0" r:id="rId3"/>
    <p:sldLayoutId id="2147483789" r:id="rId4"/>
    <p:sldLayoutId id="2147483788" r:id="rId5"/>
    <p:sldLayoutId id="2147483787" r:id="rId6"/>
    <p:sldLayoutId id="2147483786" r:id="rId7"/>
    <p:sldLayoutId id="2147483785" r:id="rId8"/>
    <p:sldLayoutId id="2147483793" r:id="rId9"/>
    <p:sldLayoutId id="2147483784" r:id="rId10"/>
    <p:sldLayoutId id="21474837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Дом\Desktop\КЛУБ\5. КАРТИНКИ для работы с сайтом, для кружков\0. СЦЕНА\0_6ac6c_fa875d2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188" y="333375"/>
            <a:ext cx="7489825" cy="5754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  <a:t>Отчет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  <a:t/>
            </a:r>
            <a:b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</a:br>
            <a:r>
              <a:rPr lang="ru-RU" sz="54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  <a:t>о работе МКУК</a:t>
            </a:r>
            <a:br>
              <a:rPr lang="ru-RU" sz="54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</a:br>
            <a:r>
              <a:rPr lang="ru-RU" sz="54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  <a:t>«</a:t>
            </a:r>
            <a:r>
              <a:rPr lang="ru-RU" sz="5400" b="1" i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  <a:t>Чаинский</a:t>
            </a:r>
            <a:r>
              <a:rPr lang="ru-RU" sz="54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  <a:t/>
            </a:r>
            <a:br>
              <a:rPr lang="ru-RU" sz="54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</a:br>
            <a:r>
              <a:rPr lang="ru-RU" sz="54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  <a:t> ЦК и Д»</a:t>
            </a:r>
            <a:br>
              <a:rPr lang="ru-RU" sz="54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</a:br>
            <a:r>
              <a:rPr lang="ru-RU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  <a:t>за 3-й квартал</a:t>
            </a:r>
            <a:br>
              <a:rPr lang="ru-RU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</a:br>
            <a:r>
              <a:rPr lang="ru-RU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  <a:t>2016 года</a:t>
            </a:r>
            <a:br>
              <a:rPr lang="ru-RU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Arial" charset="0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468313" y="-23813"/>
            <a:ext cx="82073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0000"/>
                </a:solidFill>
                <a:latin typeface="Candara" pitchFamily="34" charset="0"/>
              </a:rPr>
              <a:t>29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июля</a:t>
            </a:r>
            <a:r>
              <a:rPr lang="ru-RU" sz="2700" b="1">
                <a:solidFill>
                  <a:srgbClr val="000000"/>
                </a:solidFill>
              </a:rPr>
              <a:t>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201</a:t>
            </a:r>
            <a:r>
              <a:rPr lang="ru-RU" sz="2700" b="1">
                <a:solidFill>
                  <a:srgbClr val="000000"/>
                </a:solidFill>
              </a:rPr>
              <a:t>6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7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развлекательная программа</a:t>
            </a:r>
          </a:p>
          <a:p>
            <a:pPr algn="ctr"/>
            <a:r>
              <a:rPr lang="ru-RU" sz="3100" b="1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Пришла летняя пора – веселится детвора»</a:t>
            </a:r>
            <a:endParaRPr lang="ru-RU" sz="28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22530" name="Picture 2" descr="D:\фото\3. Мероприятия за 2016 год\3 квартал 2016\8. Пришла лет. пора, веселится детвора 29.07\DSCN0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698625"/>
            <a:ext cx="22113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735138"/>
            <a:ext cx="223678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7100" y="3675063"/>
            <a:ext cx="280987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512763" y="6092825"/>
            <a:ext cx="83042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Ответственный за мероприятие Кравчук Т.А. </a:t>
            </a:r>
          </a:p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2771775" y="1758950"/>
            <a:ext cx="4476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Candara" pitchFamily="34" charset="0"/>
              </a:rPr>
              <a:t>Всем известно, там и тут,</a:t>
            </a:r>
          </a:p>
          <a:p>
            <a:r>
              <a:rPr lang="ru-RU" sz="2400" b="1" i="1">
                <a:solidFill>
                  <a:srgbClr val="0000FF"/>
                </a:solidFill>
                <a:latin typeface="Candara" pitchFamily="34" charset="0"/>
              </a:rPr>
              <a:t>Каждый знает это,</a:t>
            </a:r>
          </a:p>
          <a:p>
            <a:r>
              <a:rPr lang="ru-RU" sz="2400" b="1" i="1">
                <a:solidFill>
                  <a:srgbClr val="0000FF"/>
                </a:solidFill>
                <a:latin typeface="Candara" pitchFamily="34" charset="0"/>
              </a:rPr>
              <a:t>С нетерпеньем дети ждут</a:t>
            </a:r>
          </a:p>
          <a:p>
            <a:r>
              <a:rPr lang="ru-RU" sz="2400" b="1" i="1">
                <a:solidFill>
                  <a:srgbClr val="0000FF"/>
                </a:solidFill>
                <a:latin typeface="Candara" pitchFamily="34" charset="0"/>
              </a:rPr>
              <a:t>Лето, лето, лето…</a:t>
            </a:r>
            <a:endParaRPr lang="ru-RU" sz="2400" i="1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31750" y="3575050"/>
            <a:ext cx="587533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Веселая развлекательная программа предусматривала  конкурсы,  эстафеты,  игры,  как внутри помещения Дома культуры, так и на свежем воздухе.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Все ребята хорошо отдохнули, были активны во всех заданиях ведущей.</a:t>
            </a:r>
            <a:endParaRPr lang="ru-RU" sz="2400" i="1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07950" y="260350"/>
            <a:ext cx="88566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0000"/>
                </a:solidFill>
                <a:latin typeface="Candara" pitchFamily="34" charset="0"/>
              </a:rPr>
              <a:t>31 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Июля</a:t>
            </a:r>
            <a:r>
              <a:rPr lang="ru-RU" sz="2700" b="1">
                <a:solidFill>
                  <a:srgbClr val="000000"/>
                </a:solidFill>
              </a:rPr>
              <a:t>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201</a:t>
            </a:r>
            <a:r>
              <a:rPr lang="ru-RU" sz="2700" b="1">
                <a:solidFill>
                  <a:srgbClr val="000000"/>
                </a:solidFill>
              </a:rPr>
              <a:t>6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7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спортивно-игровая программа для детей</a:t>
            </a:r>
          </a:p>
          <a:p>
            <a:pPr algn="ctr"/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ru-RU" sz="3100" b="1">
                <a:solidFill>
                  <a:srgbClr val="FF0000"/>
                </a:solidFill>
                <a:latin typeface="Arial Black" pitchFamily="34" charset="0"/>
              </a:rPr>
              <a:t>«Двигайся больше»</a:t>
            </a:r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23554" name="Picture 2" descr="D:\фото\3. Мероприятия за 2016 год\3 квартал 2016\9. Двигайся больше 31.07\DSCN0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690938"/>
            <a:ext cx="297973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D:\фото\3. Мероприятия за 2016 год\3 квартал 2016\9. Двигайся больше 31.07\DSCN0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60525"/>
            <a:ext cx="23145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2771775" y="1751013"/>
            <a:ext cx="6121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После танцев все присутствующие ребята остались на игровую программу.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Долгий летний световой день позволил всем вдоволь поиграть не только в фойе Дома культуры, но и на свежем воздухе. </a:t>
            </a:r>
            <a:endParaRPr lang="ru-RU" sz="2400" i="1">
              <a:latin typeface="Arial Narrow" pitchFamily="34" charset="0"/>
            </a:endParaRPr>
          </a:p>
        </p:txBody>
      </p:sp>
      <p:sp>
        <p:nvSpPr>
          <p:cNvPr id="23557" name="Прямоугольник 3"/>
          <p:cNvSpPr>
            <a:spLocks noChangeArrowheads="1"/>
          </p:cNvSpPr>
          <p:nvPr/>
        </p:nvSpPr>
        <p:spPr bwMode="auto">
          <a:xfrm>
            <a:off x="412750" y="6011863"/>
            <a:ext cx="8291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Ответственный за мероприятие Кравчук Т.А. </a:t>
            </a:r>
          </a:p>
        </p:txBody>
      </p:sp>
      <p:sp>
        <p:nvSpPr>
          <p:cNvPr id="23558" name="Прямоугольник 4"/>
          <p:cNvSpPr>
            <a:spLocks noChangeArrowheads="1"/>
          </p:cNvSpPr>
          <p:nvPr/>
        </p:nvSpPr>
        <p:spPr bwMode="auto">
          <a:xfrm>
            <a:off x="323850" y="4076700"/>
            <a:ext cx="51847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Разыгрались так, что никто не хотел уходить домой!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Еще бы!..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Каникулы в самом разгаре!</a:t>
            </a:r>
            <a:endParaRPr lang="ru-RU" sz="24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214313" y="119063"/>
            <a:ext cx="76327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0000"/>
                </a:solidFill>
                <a:latin typeface="Candara" pitchFamily="34" charset="0"/>
              </a:rPr>
              <a:t>7 августа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201</a:t>
            </a:r>
            <a:r>
              <a:rPr lang="ru-RU" sz="2700" b="1">
                <a:solidFill>
                  <a:srgbClr val="000000"/>
                </a:solidFill>
              </a:rPr>
              <a:t>6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7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викторина по сказкам Андерсена</a:t>
            </a:r>
          </a:p>
          <a:p>
            <a:pPr algn="ctr"/>
            <a:r>
              <a:rPr lang="ru-RU" sz="3100" b="1">
                <a:solidFill>
                  <a:srgbClr val="FF0000"/>
                </a:solidFill>
                <a:latin typeface="Arial Black" pitchFamily="34" charset="0"/>
              </a:rPr>
              <a:t>«Город Сказкоград»</a:t>
            </a:r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24578" name="Picture 2" descr="D:\фото\3. Мероприятия за 2016 год\3 квартал 2016\КРУЖКИ\кружок акварелька\DSCN0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35125"/>
            <a:ext cx="31337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779838" y="1657350"/>
            <a:ext cx="525621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В ходе программы ребята совершили необычное путешествие в волшебную страну сказок - Сказкоград….Но, чтобы попасть в нее, нужно было отгадать литературные загадки. С ними все справились, а заодно и   познакомились с творчеством Г.Х.Андерсена. 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В заключении программы рисовали героев его сказок.</a:t>
            </a:r>
            <a:endParaRPr lang="ru-RU" sz="2400" i="1">
              <a:latin typeface="Arial Narrow" pitchFamily="34" charset="0"/>
            </a:endParaRPr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512763" y="6092825"/>
            <a:ext cx="83042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Ответственный за мероприятие Кравчук Т.А. </a:t>
            </a:r>
          </a:p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2259013" y="193675"/>
            <a:ext cx="4572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0000"/>
                </a:solidFill>
                <a:latin typeface="Candara" pitchFamily="34" charset="0"/>
              </a:rPr>
              <a:t>14 августа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201</a:t>
            </a:r>
            <a:r>
              <a:rPr lang="ru-RU" sz="2700" b="1">
                <a:solidFill>
                  <a:srgbClr val="000000"/>
                </a:solidFill>
              </a:rPr>
              <a:t>6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7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развлекательная программа</a:t>
            </a:r>
          </a:p>
          <a:p>
            <a:pPr algn="ctr"/>
            <a:r>
              <a:rPr lang="ru-RU" sz="3100" b="1">
                <a:solidFill>
                  <a:srgbClr val="FF0000"/>
                </a:solidFill>
                <a:latin typeface="Arial Black" pitchFamily="34" charset="0"/>
              </a:rPr>
              <a:t>«Театр-экспромт»</a:t>
            </a:r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25602" name="Picture 2" descr="D:\фото\3. Мероприятия за 2016 год\3 квартал 2016\DSCN0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144713"/>
            <a:ext cx="39401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4140200" y="2051050"/>
            <a:ext cx="5003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 Очень понравилось детям изображать различные роли на сцене….Ведущая зачитывала сценку, каждый из присутствующих детей выбирал из нее роль для себя  и изображал действие по тексту сценки… Получалось забавно и  смешно… </a:t>
            </a:r>
            <a:endParaRPr lang="ru-RU" sz="2000">
              <a:latin typeface="Arial Narrow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365125" y="4508500"/>
            <a:ext cx="60626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В заключении все ребята решили, что они смогут сыграть любого героя, даже Муху-Цокотуху и Мойдодыра…</a:t>
            </a:r>
          </a:p>
          <a:p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Самодеятельнось пополнится новыми артистами!</a:t>
            </a:r>
            <a:endParaRPr lang="ru-RU">
              <a:latin typeface="Arial Narrow" pitchFamily="34" charset="0"/>
            </a:endParaRPr>
          </a:p>
        </p:txBody>
      </p:sp>
      <p:pic>
        <p:nvPicPr>
          <p:cNvPr id="25605" name="Picture 3" descr="C:\Users\Дом\Desktop\КЛУБ\5. КАРТИНКИ для работы с сайтом, для кружков\1. детские\прозхрачные герои сказок\mult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38279">
            <a:off x="576263" y="117475"/>
            <a:ext cx="14874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C:\Users\Дом\Desktop\КЛУБ\5. КАРТИНКИ для работы с сайтом, для кружков\1. детские\прозхрачные герои сказок\mult27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7275" y="193675"/>
            <a:ext cx="1412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C:\Users\Дом\Desktop\КЛУБ\5. КАРТИНКИ для работы с сайтом, для кружков\1. детские\прозхрачные герои сказок\0_e984a_f97d10ce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103688"/>
            <a:ext cx="23717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4"/>
          <p:cNvSpPr>
            <a:spLocks noChangeArrowheads="1"/>
          </p:cNvSpPr>
          <p:nvPr/>
        </p:nvSpPr>
        <p:spPr bwMode="auto">
          <a:xfrm>
            <a:off x="512763" y="6092825"/>
            <a:ext cx="83042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Ответственный за мероприятие Кравчук Т.А. </a:t>
            </a:r>
          </a:p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фото\КЛУБ ФОТО\IMG_2986.JPG"/>
          <p:cNvPicPr>
            <a:picLocks noChangeAspect="1" noChangeArrowheads="1"/>
          </p:cNvPicPr>
          <p:nvPr/>
        </p:nvPicPr>
        <p:blipFill>
          <a:blip r:embed="rId2"/>
          <a:srcRect t="16141" b="16141"/>
          <a:stretch>
            <a:fillRect/>
          </a:stretch>
        </p:blipFill>
        <p:spPr bwMode="auto">
          <a:xfrm>
            <a:off x="371475" y="188913"/>
            <a:ext cx="254476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3024188" y="39688"/>
            <a:ext cx="611981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0000"/>
                </a:solidFill>
                <a:latin typeface="Candara" pitchFamily="34" charset="0"/>
              </a:rPr>
              <a:t>27 августа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201</a:t>
            </a:r>
            <a:r>
              <a:rPr lang="ru-RU" sz="2700" b="1">
                <a:solidFill>
                  <a:srgbClr val="000000"/>
                </a:solidFill>
              </a:rPr>
              <a:t>6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7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областной фестиваль в Молчаново </a:t>
            </a:r>
          </a:p>
          <a:p>
            <a:pPr algn="ctr"/>
            <a:r>
              <a:rPr lang="ru-RU" sz="3100" b="1">
                <a:solidFill>
                  <a:srgbClr val="FF0000"/>
                </a:solidFill>
                <a:latin typeface="Arial Black" pitchFamily="34" charset="0"/>
              </a:rPr>
              <a:t>«День Гриба»</a:t>
            </a:r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3203575" y="1530350"/>
            <a:ext cx="58324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Областной фестиваль проходил на живописном берегу озера Токовое, недалеко от Молчанова. </a:t>
            </a:r>
          </a:p>
          <a:p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МКУК «Чаинский ЦК и Д» представлял на фестивале Чаинский район.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5075" y="2852738"/>
            <a:ext cx="482917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  <a:latin typeface="Candara"/>
              </a:rPr>
              <a:t>По условиям конкурсной программы нужно было подготовить и представить на суд жюри и зрителей: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rgbClr val="0000FF"/>
                </a:solidFill>
                <a:latin typeface="Candara"/>
              </a:rPr>
              <a:t>Визитку коллектива и района: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rgbClr val="0000FF"/>
                </a:solidFill>
                <a:latin typeface="Candara"/>
              </a:rPr>
              <a:t>Грибное блюдо;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rgbClr val="0000FF"/>
                </a:solidFill>
                <a:latin typeface="Candara"/>
              </a:rPr>
              <a:t>Символ праздника;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rgbClr val="0000FF"/>
                </a:solidFill>
                <a:latin typeface="Candara"/>
              </a:rPr>
              <a:t>Костюм Гриба;</a:t>
            </a:r>
            <a:endParaRPr lang="ru-RU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6629" name="Picture 3" descr="D:\фото\КЛУБ ФОТО\Фото гриб 27.08.16\DSCN03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997200"/>
            <a:ext cx="302418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D:\фото\КЛУБ ФОТО\Фото гриб 27.08.16\DSCN03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6025" y="4721225"/>
            <a:ext cx="2719388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Прямоугольник 3"/>
          <p:cNvSpPr>
            <a:spLocks noChangeArrowheads="1"/>
          </p:cNvSpPr>
          <p:nvPr/>
        </p:nvSpPr>
        <p:spPr bwMode="auto">
          <a:xfrm>
            <a:off x="371475" y="5438775"/>
            <a:ext cx="592931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Со всеми заданиями   мы успешно справились.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Принимали участие самодеятельные художественные коллективы с.Чаинска и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с. Гришкино</a:t>
            </a:r>
            <a:endParaRPr lang="ru-RU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D:\фото\КЛУБ ФОТО\Фото гриб 27.08.16\молчаново мы выступали\image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206625"/>
            <a:ext cx="25923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514600" y="188913"/>
            <a:ext cx="41052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В визитке была программа  театрализованного представления, которую показала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 художественная самодеятельность с. Чаинска.)</a:t>
            </a:r>
            <a:endParaRPr lang="ru-RU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250825" y="2335213"/>
            <a:ext cx="24161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 С  песнями перед зрителями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выступили гришкинцы</a:t>
            </a:r>
            <a:endParaRPr lang="ru-RU" sz="200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27652" name="Picture 5" descr="D:\фото\КЛУБ ФОТО\Фото гриб 27.08.16\молчаново мы выступали\image (2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8732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D:\фото\КЛУБ ФОТО\Фото гриб 27.08.16\молчаново мы выступали\image (25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875" y="219075"/>
            <a:ext cx="21288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2206625"/>
            <a:ext cx="252095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D:\фото\КЛУБ ФОТО\Фото гриб 27.08.16\молчаново мы выступали\image (2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4149725"/>
            <a:ext cx="2559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 descr="D:\фото\КЛУБ ФОТО\Фото гриб 27.08.16\молчаново мы выступали\image (20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9875" y="4149725"/>
            <a:ext cx="2468563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Прямоугольник 3"/>
          <p:cNvSpPr>
            <a:spLocks noChangeArrowheads="1"/>
          </p:cNvSpPr>
          <p:nvPr/>
        </p:nvSpPr>
        <p:spPr bwMode="auto">
          <a:xfrm>
            <a:off x="2667000" y="4149725"/>
            <a:ext cx="50657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Было приготовлено не одно</a:t>
            </a:r>
          </a:p>
          <a:p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 грибное блюдо, а целый грибной</a:t>
            </a:r>
          </a:p>
          <a:p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 стол, где даже бутылка и  </a:t>
            </a:r>
          </a:p>
          <a:p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столовые приборы были </a:t>
            </a:r>
          </a:p>
          <a:p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изготовлены в виде грибочков…</a:t>
            </a:r>
          </a:p>
        </p:txBody>
      </p:sp>
      <p:sp>
        <p:nvSpPr>
          <p:cNvPr id="27658" name="Прямоугольник 4"/>
          <p:cNvSpPr>
            <a:spLocks noChangeArrowheads="1"/>
          </p:cNvSpPr>
          <p:nvPr/>
        </p:nvSpPr>
        <p:spPr bwMode="auto">
          <a:xfrm>
            <a:off x="250825" y="5854700"/>
            <a:ext cx="8918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Candara" pitchFamily="34" charset="0"/>
              </a:rPr>
              <a:t>(</a:t>
            </a:r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Члены жюри отведали каждое из представленных грибных блюд… </a:t>
            </a:r>
            <a:endParaRPr lang="ru-RU" sz="2000">
              <a:latin typeface="Arial Narrow" pitchFamily="34" charset="0"/>
            </a:endParaRPr>
          </a:p>
          <a:p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Оформили и приготовили блюда на грибной стол Кравчук Т.А.,  Куусмаа В.А.)</a:t>
            </a:r>
            <a:endParaRPr lang="ru-RU" sz="20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D:\фото\КЛУБ ФОТО\Фото гриб 27.08.16\молчаново мы выступали\image (21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2392363"/>
            <a:ext cx="122396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D:\фото\КЛУБ ФОТО\Фото гриб 27.08.16\молчаново мы выступали\DSCN0267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463" y="3213100"/>
            <a:ext cx="30337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142875" y="1412875"/>
            <a:ext cx="88931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u="sng">
                <a:solidFill>
                  <a:srgbClr val="FF0000"/>
                </a:solidFill>
                <a:latin typeface="Candara" pitchFamily="34" charset="0"/>
              </a:rPr>
              <a:t>По итогам фестиваля коллектив МКУК «Чаинский ЦК и Д», а соответственно и Чаинский район, который он представлял занял:</a:t>
            </a:r>
          </a:p>
          <a:p>
            <a:r>
              <a:rPr lang="ru-RU" sz="2800" b="1">
                <a:solidFill>
                  <a:srgbClr val="FF0000"/>
                </a:solidFill>
                <a:latin typeface="Candara" pitchFamily="34" charset="0"/>
              </a:rPr>
              <a:t>                         1-е место -  </a:t>
            </a:r>
            <a:r>
              <a:rPr lang="ru-RU" sz="2800" b="1" i="1">
                <a:solidFill>
                  <a:srgbClr val="0000FF"/>
                </a:solidFill>
                <a:latin typeface="Candara" pitchFamily="34" charset="0"/>
              </a:rPr>
              <a:t>в конкурсе «На лучший грибной </a:t>
            </a:r>
          </a:p>
          <a:p>
            <a:r>
              <a:rPr lang="ru-RU" sz="2800" b="1" i="1">
                <a:solidFill>
                  <a:srgbClr val="0000FF"/>
                </a:solidFill>
                <a:latin typeface="Candara" pitchFamily="34" charset="0"/>
              </a:rPr>
              <a:t>                                                  костюм». </a:t>
            </a:r>
            <a:endParaRPr lang="ru-RU" sz="2800" i="1">
              <a:latin typeface="Arial Narrow" pitchFamily="34" charset="0"/>
            </a:endParaRPr>
          </a:p>
        </p:txBody>
      </p:sp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287338" y="188913"/>
            <a:ext cx="8388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В конкурсе костюмов мы представили костюм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 Мухомора </a:t>
            </a:r>
            <a:r>
              <a:rPr lang="ru-RU" sz="2000" b="1" i="1">
                <a:solidFill>
                  <a:srgbClr val="0000FF"/>
                </a:solidFill>
                <a:latin typeface="Candara" pitchFamily="34" charset="0"/>
              </a:rPr>
              <a:t>(изготовили Куусмаа В.А. и Кравчук Т.А.)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latin typeface="Candara" pitchFamily="34" charset="0"/>
              </a:rPr>
              <a:t> и костюм Боровика-Грибника </a:t>
            </a:r>
            <a:r>
              <a:rPr lang="ru-RU" sz="2000" b="1" i="1">
                <a:solidFill>
                  <a:srgbClr val="0000FF"/>
                </a:solidFill>
                <a:latin typeface="Candara" pitchFamily="34" charset="0"/>
              </a:rPr>
              <a:t>(изготовила Кравчук Т.А.)</a:t>
            </a:r>
            <a:endParaRPr lang="ru-RU" sz="2000" i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8677" name="Прямоугольник 3"/>
          <p:cNvSpPr>
            <a:spLocks noChangeArrowheads="1"/>
          </p:cNvSpPr>
          <p:nvPr/>
        </p:nvSpPr>
        <p:spPr bwMode="auto">
          <a:xfrm>
            <a:off x="1979613" y="3906838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ndara" pitchFamily="34" charset="0"/>
              </a:rPr>
              <a:t> 1-е место -  </a:t>
            </a:r>
            <a:r>
              <a:rPr lang="ru-RU" sz="2800" b="1" i="1">
                <a:solidFill>
                  <a:srgbClr val="0000FF"/>
                </a:solidFill>
                <a:latin typeface="Candara" pitchFamily="34" charset="0"/>
              </a:rPr>
              <a:t>в конкурсе</a:t>
            </a:r>
          </a:p>
          <a:p>
            <a:r>
              <a:rPr lang="ru-RU" sz="2800" b="1" i="1">
                <a:solidFill>
                  <a:srgbClr val="0000FF"/>
                </a:solidFill>
                <a:latin typeface="Candara" pitchFamily="34" charset="0"/>
              </a:rPr>
              <a:t> «На лучшее грибное блюдо».</a:t>
            </a:r>
            <a:endParaRPr lang="ru-RU">
              <a:latin typeface="Arial Narrow" pitchFamily="34" charset="0"/>
            </a:endParaRPr>
          </a:p>
        </p:txBody>
      </p:sp>
      <p:sp>
        <p:nvSpPr>
          <p:cNvPr id="28678" name="Прямоугольник 11"/>
          <p:cNvSpPr>
            <a:spLocks noChangeArrowheads="1"/>
          </p:cNvSpPr>
          <p:nvPr/>
        </p:nvSpPr>
        <p:spPr bwMode="auto">
          <a:xfrm>
            <a:off x="107950" y="5591175"/>
            <a:ext cx="87487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Ответственные за проведение мероприятия Кисель Т.А., Капишникова Л.Г.,  Кравчук Т.А., Куусмаа В.А.) </a:t>
            </a:r>
          </a:p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37288"/>
            <a:ext cx="8135937" cy="282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Ответственный    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Куусмаа</a:t>
            </a:r>
            <a:r>
              <a:rPr lang="ru-RU" sz="2000" b="1" i="1" dirty="0" smtClean="0">
                <a:solidFill>
                  <a:srgbClr val="FF0000"/>
                </a:solidFill>
              </a:rPr>
              <a:t> В.А.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3429000"/>
            <a:ext cx="7885113" cy="2160588"/>
          </a:xfrm>
        </p:spPr>
        <p:txBody>
          <a:bodyPr>
            <a:noAutofit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endParaRPr lang="ru-RU" sz="2000" dirty="0" smtClean="0"/>
          </a:p>
          <a:p>
            <a:pPr eaLnBrk="1" fontAlgn="auto" hangingPunct="1">
              <a:buFont typeface="Arial" pitchFamily="34" charset="0"/>
              <a:buNone/>
              <a:defRPr/>
            </a:pPr>
            <a:endParaRPr lang="ru-RU" sz="2000" dirty="0"/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06.07</a:t>
            </a:r>
            <a:r>
              <a:rPr lang="ru-RU" sz="2400" dirty="0" smtClean="0">
                <a:solidFill>
                  <a:srgbClr val="0000FF"/>
                </a:solidFill>
              </a:rPr>
              <a:t>. </a:t>
            </a:r>
            <a:r>
              <a:rPr lang="ru-RU" sz="2400" b="1" dirty="0" smtClean="0">
                <a:solidFill>
                  <a:srgbClr val="0000FF"/>
                </a:solidFill>
              </a:rPr>
              <a:t>«Знатоки, вперед!»</a:t>
            </a:r>
            <a:r>
              <a:rPr lang="ru-RU" sz="2400" dirty="0" smtClean="0">
                <a:solidFill>
                  <a:srgbClr val="0000FF"/>
                </a:solidFill>
              </a:rPr>
              <a:t>  – </a:t>
            </a:r>
            <a:r>
              <a:rPr lang="ru-RU" sz="2400" i="1" dirty="0" smtClean="0">
                <a:solidFill>
                  <a:srgbClr val="0000FF"/>
                </a:solidFill>
              </a:rPr>
              <a:t>программа для детей;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13.07</a:t>
            </a:r>
            <a:r>
              <a:rPr lang="ru-RU" sz="2400" dirty="0" smtClean="0">
                <a:solidFill>
                  <a:srgbClr val="0000FF"/>
                </a:solidFill>
              </a:rPr>
              <a:t>. </a:t>
            </a:r>
            <a:r>
              <a:rPr lang="ru-RU" sz="2400" b="1" dirty="0" smtClean="0">
                <a:solidFill>
                  <a:srgbClr val="0000FF"/>
                </a:solidFill>
              </a:rPr>
              <a:t>«Умники и умницы» </a:t>
            </a:r>
            <a:r>
              <a:rPr lang="ru-RU" sz="2400" dirty="0" smtClean="0">
                <a:solidFill>
                  <a:srgbClr val="0000FF"/>
                </a:solidFill>
              </a:rPr>
              <a:t>–</a:t>
            </a:r>
            <a:r>
              <a:rPr lang="ru-RU" sz="2400" i="1" dirty="0" smtClean="0">
                <a:solidFill>
                  <a:srgbClr val="0000FF"/>
                </a:solidFill>
              </a:rPr>
              <a:t>экологическая викторина</a:t>
            </a:r>
            <a:r>
              <a:rPr lang="ru-RU" sz="2400" dirty="0" smtClean="0">
                <a:solidFill>
                  <a:srgbClr val="0000FF"/>
                </a:solidFill>
              </a:rPr>
              <a:t>;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16.07</a:t>
            </a:r>
            <a:r>
              <a:rPr lang="ru-RU" sz="2400" dirty="0" smtClean="0">
                <a:solidFill>
                  <a:srgbClr val="0000FF"/>
                </a:solidFill>
              </a:rPr>
              <a:t>. </a:t>
            </a:r>
            <a:r>
              <a:rPr lang="ru-RU" sz="2400" b="1" dirty="0" smtClean="0">
                <a:solidFill>
                  <a:srgbClr val="0000FF"/>
                </a:solidFill>
              </a:rPr>
              <a:t>«Когда мои друзья со мной» </a:t>
            </a:r>
            <a:r>
              <a:rPr lang="ru-RU" sz="2400" i="1" dirty="0" smtClean="0">
                <a:solidFill>
                  <a:srgbClr val="0000FF"/>
                </a:solidFill>
              </a:rPr>
              <a:t>– игровая программа;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20.08.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«Счастливый случай</a:t>
            </a:r>
            <a:r>
              <a:rPr lang="ru-RU" sz="2400" dirty="0" smtClean="0">
                <a:solidFill>
                  <a:srgbClr val="0000FF"/>
                </a:solidFill>
              </a:rPr>
              <a:t>» – </a:t>
            </a:r>
            <a:r>
              <a:rPr lang="ru-RU" sz="2400" i="1" dirty="0" smtClean="0">
                <a:solidFill>
                  <a:srgbClr val="0000FF"/>
                </a:solidFill>
              </a:rPr>
              <a:t>игровая программа</a:t>
            </a:r>
            <a:r>
              <a:rPr lang="ru-RU" sz="2400" dirty="0" smtClean="0">
                <a:solidFill>
                  <a:srgbClr val="0000FF"/>
                </a:solidFill>
              </a:rPr>
              <a:t>;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24.08</a:t>
            </a:r>
            <a:r>
              <a:rPr lang="ru-RU" sz="2400" dirty="0" smtClean="0">
                <a:solidFill>
                  <a:srgbClr val="0000FF"/>
                </a:solidFill>
              </a:rPr>
              <a:t>. </a:t>
            </a:r>
            <a:r>
              <a:rPr lang="ru-RU" sz="2400" b="1" dirty="0" smtClean="0">
                <a:solidFill>
                  <a:srgbClr val="0000FF"/>
                </a:solidFill>
              </a:rPr>
              <a:t>«Что ты знаешь о картошке» </a:t>
            </a:r>
            <a:r>
              <a:rPr lang="ru-RU" sz="2400" dirty="0" smtClean="0">
                <a:solidFill>
                  <a:srgbClr val="0000FF"/>
                </a:solidFill>
              </a:rPr>
              <a:t>– </a:t>
            </a:r>
            <a:r>
              <a:rPr lang="ru-RU" sz="2400" i="1" dirty="0" smtClean="0">
                <a:solidFill>
                  <a:srgbClr val="0000FF"/>
                </a:solidFill>
              </a:rPr>
              <a:t>познавательная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ru-RU" sz="2400" i="1" dirty="0">
                <a:solidFill>
                  <a:srgbClr val="0000FF"/>
                </a:solidFill>
              </a:rPr>
              <a:t> </a:t>
            </a:r>
            <a:r>
              <a:rPr lang="ru-RU" sz="2400" i="1" dirty="0" smtClean="0">
                <a:solidFill>
                  <a:srgbClr val="0000FF"/>
                </a:solidFill>
              </a:rPr>
              <a:t>           программа для детей;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31.08</a:t>
            </a:r>
            <a:r>
              <a:rPr lang="ru-RU" sz="2400" dirty="0" smtClean="0">
                <a:solidFill>
                  <a:srgbClr val="0000FF"/>
                </a:solidFill>
              </a:rPr>
              <a:t>. </a:t>
            </a:r>
            <a:r>
              <a:rPr lang="ru-RU" sz="2400" b="1" dirty="0">
                <a:solidFill>
                  <a:srgbClr val="0000FF"/>
                </a:solidFill>
              </a:rPr>
              <a:t>«До свидание, лето</a:t>
            </a:r>
            <a:r>
              <a:rPr lang="ru-RU" sz="2400" b="1" dirty="0" smtClean="0">
                <a:solidFill>
                  <a:srgbClr val="0000FF"/>
                </a:solidFill>
              </a:rPr>
              <a:t>!» </a:t>
            </a:r>
            <a:r>
              <a:rPr lang="ru-RU" sz="2400" dirty="0" smtClean="0">
                <a:solidFill>
                  <a:srgbClr val="0000FF"/>
                </a:solidFill>
              </a:rPr>
              <a:t>- </a:t>
            </a:r>
            <a:r>
              <a:rPr lang="ru-RU" sz="2400" i="1" dirty="0" smtClean="0">
                <a:solidFill>
                  <a:srgbClr val="0000FF"/>
                </a:solidFill>
              </a:rPr>
              <a:t>закрытие </a:t>
            </a:r>
            <a:r>
              <a:rPr lang="ru-RU" sz="2400" i="1" dirty="0">
                <a:solidFill>
                  <a:srgbClr val="0000FF"/>
                </a:solidFill>
              </a:rPr>
              <a:t>летнего сезона 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31.08</a:t>
            </a:r>
            <a:r>
              <a:rPr lang="ru-RU" sz="2400" dirty="0" smtClean="0">
                <a:solidFill>
                  <a:srgbClr val="0000FF"/>
                </a:solidFill>
              </a:rPr>
              <a:t>. </a:t>
            </a:r>
            <a:r>
              <a:rPr lang="ru-RU" sz="2400" b="1" dirty="0" smtClean="0">
                <a:solidFill>
                  <a:srgbClr val="0000FF"/>
                </a:solidFill>
              </a:rPr>
              <a:t>Чаепитие с участниками летних программ;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174625"/>
            <a:ext cx="6911975" cy="1338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kern="0" dirty="0">
                <a:solidFill>
                  <a:srgbClr val="FF0000"/>
                </a:solidFill>
                <a:latin typeface="Candara"/>
              </a:rPr>
              <a:t>В рамках программы летнего сезона для школьников и дошкольников были проведены следующие мероприятия:</a:t>
            </a:r>
          </a:p>
        </p:txBody>
      </p:sp>
      <p:pic>
        <p:nvPicPr>
          <p:cNvPr id="29700" name="Picture 2" descr="C:\Users\Дом\Desktop\КЛУБ\5. КАРТИНКИ для работы с сайтом, для кружков\1. детские\солышки, колобок\i (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96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D:\фото\3. Мероприятия за 2016 год\3 квартал 2016\Возраст Осени 30.09. 16\в сайт\DSCN0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1454150"/>
            <a:ext cx="2489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 descr="D:\фото\3. Мероприятия за 2016 год\3 квартал 2016\Возраст Осени 30.09. 16\в сайт\DSCN04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5094288"/>
            <a:ext cx="21590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-107950" y="0"/>
            <a:ext cx="92519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0000"/>
                </a:solidFill>
                <a:latin typeface="Candara" pitchFamily="34" charset="0"/>
              </a:rPr>
              <a:t>30 сентября 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201</a:t>
            </a:r>
            <a:r>
              <a:rPr lang="ru-RU" sz="2700" b="1">
                <a:solidFill>
                  <a:srgbClr val="000000"/>
                </a:solidFill>
              </a:rPr>
              <a:t>6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7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кафе с развлекательной программой</a:t>
            </a:r>
          </a:p>
          <a:p>
            <a:pPr algn="ctr"/>
            <a:r>
              <a:rPr lang="ru-RU" sz="3100" b="1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Мудрой Осени счастливые мгновенья»</a:t>
            </a:r>
            <a:endParaRPr lang="ru-RU" sz="2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3050" y="1400175"/>
            <a:ext cx="6151563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Candara"/>
              </a:rPr>
              <a:t>Есть в разгаре Осени праздник необычный…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Candara"/>
              </a:rPr>
              <a:t>Называют его словом непривычным …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i="1" dirty="0">
                <a:solidFill>
                  <a:srgbClr val="0000FF"/>
                </a:solidFill>
                <a:latin typeface="Candara"/>
              </a:rPr>
              <a:t>День пожилого человека.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ndara"/>
              </a:rPr>
              <a:t>Отмечали его в Доме культуры за праздничным столом. Средства на проведение выделила администрация </a:t>
            </a:r>
            <a:r>
              <a:rPr lang="ru-RU" sz="2000" b="1" dirty="0" err="1">
                <a:solidFill>
                  <a:prstClr val="black"/>
                </a:solidFill>
                <a:latin typeface="Candara"/>
              </a:rPr>
              <a:t>Чаинского</a:t>
            </a:r>
            <a:r>
              <a:rPr lang="ru-RU" sz="2000" b="1" dirty="0">
                <a:solidFill>
                  <a:prstClr val="black"/>
                </a:solidFill>
                <a:latin typeface="Candara"/>
              </a:rPr>
              <a:t>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ndara"/>
              </a:rPr>
              <a:t> </a:t>
            </a:r>
          </a:p>
        </p:txBody>
      </p:sp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179388" y="3321050"/>
            <a:ext cx="87487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Самыми первыми с праздником поздравили бабушек учащиеся школы. Они прочли им трогательные стихи-поздравления…</a:t>
            </a:r>
          </a:p>
          <a:p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Вместе с ведущей </a:t>
            </a:r>
            <a:r>
              <a:rPr lang="ru-RU" sz="2000" b="1" i="1">
                <a:solidFill>
                  <a:srgbClr val="000000"/>
                </a:solidFill>
                <a:latin typeface="Candara" pitchFamily="34" charset="0"/>
              </a:rPr>
              <a:t>(Кравчук Т.А.)  </a:t>
            </a:r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в заданиях, конкурсах и играх  все присутствующие составляли рецепт «МОЛОДОСТИ». </a:t>
            </a:r>
          </a:p>
          <a:p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Его составлющими были:  </a:t>
            </a:r>
            <a:r>
              <a:rPr lang="ru-RU" sz="2000" b="1" i="1">
                <a:solidFill>
                  <a:srgbClr val="000000"/>
                </a:solidFill>
                <a:latin typeface="Candara" pitchFamily="34" charset="0"/>
              </a:rPr>
              <a:t>хорошее настроение, смех…дети, внуки…  мечты, любовь… радость….работа, любимое дело.</a:t>
            </a:r>
            <a:endParaRPr lang="ru-RU" i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1258888" y="5581650"/>
            <a:ext cx="489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FF"/>
                </a:solidFill>
                <a:latin typeface="Candara" pitchFamily="34" charset="0"/>
              </a:rPr>
              <a:t>Гости праздника приняли участие в конкурсе салатов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фото\3. Мероприятия за 2016 год\3 квартал 2016\Возраст Осени 30.09. 16\в сайт\DSCN0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889000"/>
            <a:ext cx="2630488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D:\фото\3. Мероприятия за 2016 год\3 квартал 2016\Возраст Осени 30.09. 16\в сайт\DSCN0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933825"/>
            <a:ext cx="121126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D:\фото\3. Мероприятия за 2016 год\3 квартал 2016\Возраст Осени 30.09. 16\в сайт\DSCN04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873125"/>
            <a:ext cx="10080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1"/>
          <p:cNvSpPr>
            <a:spLocks noChangeArrowheads="1"/>
          </p:cNvSpPr>
          <p:nvPr/>
        </p:nvSpPr>
        <p:spPr bwMode="auto">
          <a:xfrm>
            <a:off x="0" y="6324600"/>
            <a:ext cx="896461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Ответственный за проведение программы Кравчук Т.А. </a:t>
            </a:r>
          </a:p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31749" name="Picture 7" descr="D:\фото\3. Мероприятия за 2016 год\3 квартал 2016\Возраст Осени 30.09. 16\в сайт\DSCN04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7275" y="906463"/>
            <a:ext cx="2741613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D:\фото\3. Мероприятия за 2016 год\3 квартал 2016\Возраст Осени 30.09. 16\DSCN04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713" y="3849688"/>
            <a:ext cx="2176462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Прямоугольник 2"/>
          <p:cNvSpPr>
            <a:spLocks noChangeArrowheads="1"/>
          </p:cNvSpPr>
          <p:nvPr/>
        </p:nvSpPr>
        <p:spPr bwMode="auto">
          <a:xfrm>
            <a:off x="250825" y="55563"/>
            <a:ext cx="8713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Развлекательная программа чередовалась и концертными номерами участников художественной самодеятельности… </a:t>
            </a:r>
          </a:p>
        </p:txBody>
      </p:sp>
      <p:sp>
        <p:nvSpPr>
          <p:cNvPr id="31752" name="Прямоугольник 3"/>
          <p:cNvSpPr>
            <a:spLocks noChangeArrowheads="1"/>
          </p:cNvSpPr>
          <p:nvPr/>
        </p:nvSpPr>
        <p:spPr bwMode="auto">
          <a:xfrm>
            <a:off x="250825" y="2908300"/>
            <a:ext cx="26654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FF"/>
                </a:solidFill>
                <a:latin typeface="Candara" pitchFamily="34" charset="0"/>
              </a:rPr>
              <a:t>Песни в исполнении</a:t>
            </a:r>
          </a:p>
          <a:p>
            <a:r>
              <a:rPr lang="ru-RU" b="1" i="1">
                <a:solidFill>
                  <a:srgbClr val="0000FF"/>
                </a:solidFill>
                <a:latin typeface="Candara" pitchFamily="34" charset="0"/>
              </a:rPr>
              <a:t> вокальной группы </a:t>
            </a:r>
          </a:p>
          <a:p>
            <a:r>
              <a:rPr lang="ru-RU" b="1" i="1">
                <a:solidFill>
                  <a:srgbClr val="0000FF"/>
                </a:solidFill>
                <a:latin typeface="Candara" pitchFamily="34" charset="0"/>
              </a:rPr>
              <a:t>«Сибиринка»</a:t>
            </a:r>
          </a:p>
        </p:txBody>
      </p:sp>
      <p:sp>
        <p:nvSpPr>
          <p:cNvPr id="31753" name="Прямоугольник 4"/>
          <p:cNvSpPr>
            <a:spLocks noChangeArrowheads="1"/>
          </p:cNvSpPr>
          <p:nvPr/>
        </p:nvSpPr>
        <p:spPr bwMode="auto">
          <a:xfrm>
            <a:off x="3281363" y="3033713"/>
            <a:ext cx="3576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FF"/>
                </a:solidFill>
                <a:latin typeface="Candara" pitchFamily="34" charset="0"/>
              </a:rPr>
              <a:t>Чувашская песня в исполнении </a:t>
            </a:r>
          </a:p>
          <a:p>
            <a:r>
              <a:rPr lang="ru-RU" b="1" i="1">
                <a:solidFill>
                  <a:srgbClr val="0000FF"/>
                </a:solidFill>
                <a:latin typeface="Candara" pitchFamily="34" charset="0"/>
              </a:rPr>
              <a:t>Мочаловой Э. и Полетаевой Н.</a:t>
            </a:r>
          </a:p>
        </p:txBody>
      </p:sp>
      <p:sp>
        <p:nvSpPr>
          <p:cNvPr id="31754" name="Прямоугольник 7"/>
          <p:cNvSpPr>
            <a:spLocks noChangeArrowheads="1"/>
          </p:cNvSpPr>
          <p:nvPr/>
        </p:nvSpPr>
        <p:spPr bwMode="auto">
          <a:xfrm>
            <a:off x="6858000" y="3033713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Candara" pitchFamily="34" charset="0"/>
              </a:rPr>
              <a:t>Песни в исполнении </a:t>
            </a:r>
          </a:p>
          <a:p>
            <a:pPr algn="ctr"/>
            <a:r>
              <a:rPr lang="ru-RU" b="1" i="1">
                <a:solidFill>
                  <a:srgbClr val="0000FF"/>
                </a:solidFill>
                <a:latin typeface="Candara" pitchFamily="34" charset="0"/>
              </a:rPr>
              <a:t>Куусмаа С.</a:t>
            </a:r>
          </a:p>
        </p:txBody>
      </p:sp>
      <p:sp>
        <p:nvSpPr>
          <p:cNvPr id="31755" name="Прямоугольник 9"/>
          <p:cNvSpPr>
            <a:spLocks noChangeArrowheads="1"/>
          </p:cNvSpPr>
          <p:nvPr/>
        </p:nvSpPr>
        <p:spPr bwMode="auto">
          <a:xfrm>
            <a:off x="2752725" y="4038600"/>
            <a:ext cx="2584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Candara" pitchFamily="34" charset="0"/>
              </a:rPr>
              <a:t>Показан фестивальный</a:t>
            </a:r>
          </a:p>
          <a:p>
            <a:pPr algn="ctr"/>
            <a:r>
              <a:rPr lang="ru-RU" b="1" i="1">
                <a:solidFill>
                  <a:srgbClr val="0000FF"/>
                </a:solidFill>
                <a:latin typeface="Candara" pitchFamily="34" charset="0"/>
              </a:rPr>
              <a:t> театрализованный</a:t>
            </a:r>
          </a:p>
          <a:p>
            <a:pPr algn="ctr"/>
            <a:r>
              <a:rPr lang="ru-RU" b="1" i="1">
                <a:solidFill>
                  <a:srgbClr val="0000FF"/>
                </a:solidFill>
                <a:latin typeface="Candara" pitchFamily="34" charset="0"/>
              </a:rPr>
              <a:t> номер «Грибы»</a:t>
            </a:r>
          </a:p>
        </p:txBody>
      </p:sp>
      <p:sp>
        <p:nvSpPr>
          <p:cNvPr id="31756" name="Прямоугольник 10"/>
          <p:cNvSpPr>
            <a:spLocks noChangeArrowheads="1"/>
          </p:cNvSpPr>
          <p:nvPr/>
        </p:nvSpPr>
        <p:spPr bwMode="auto">
          <a:xfrm>
            <a:off x="6908800" y="4038600"/>
            <a:ext cx="218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Candara" pitchFamily="34" charset="0"/>
              </a:rPr>
              <a:t>Стихотворение </a:t>
            </a:r>
          </a:p>
          <a:p>
            <a:pPr algn="ctr"/>
            <a:r>
              <a:rPr lang="ru-RU" b="1" i="1">
                <a:solidFill>
                  <a:srgbClr val="0000FF"/>
                </a:solidFill>
                <a:latin typeface="Candara" pitchFamily="34" charset="0"/>
              </a:rPr>
              <a:t>своей бабушке </a:t>
            </a:r>
          </a:p>
          <a:p>
            <a:pPr algn="ctr"/>
            <a:r>
              <a:rPr lang="ru-RU" b="1" i="1">
                <a:solidFill>
                  <a:srgbClr val="0000FF"/>
                </a:solidFill>
                <a:latin typeface="Candara" pitchFamily="34" charset="0"/>
              </a:rPr>
              <a:t>прочла Мочалова К.</a:t>
            </a:r>
          </a:p>
        </p:txBody>
      </p:sp>
      <p:sp>
        <p:nvSpPr>
          <p:cNvPr id="31757" name="Прямоугольник 11"/>
          <p:cNvSpPr>
            <a:spLocks noChangeArrowheads="1"/>
          </p:cNvSpPr>
          <p:nvPr/>
        </p:nvSpPr>
        <p:spPr bwMode="auto">
          <a:xfrm>
            <a:off x="168275" y="5548313"/>
            <a:ext cx="8924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ndara" pitchFamily="34" charset="0"/>
              </a:rPr>
              <a:t>Праздник закончился танцами и фотографированием с грибом-Боровиком. </a:t>
            </a:r>
          </a:p>
          <a:p>
            <a:pPr algn="ctr"/>
            <a:r>
              <a:rPr lang="ru-RU" sz="2000" b="1">
                <a:latin typeface="Candara" pitchFamily="34" charset="0"/>
              </a:rPr>
              <a:t>Все присутствующие получили заряд бодрости и хорошего настроения.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Users\User\Desktop\деньги\4. юбилей, днюха\i (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484313"/>
            <a:ext cx="172720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1313" y="115888"/>
            <a:ext cx="8623300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0" dirty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Предоставление услуг </a:t>
            </a:r>
            <a:r>
              <a:rPr lang="ru-RU" sz="3600" b="1" i="1" kern="0" dirty="0" err="1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Чаинским</a:t>
            </a:r>
            <a:r>
              <a:rPr lang="ru-RU" sz="3600" b="1" i="1" kern="0" dirty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 ДК  по проведению мероприятий </a:t>
            </a:r>
            <a:endParaRPr lang="ru-RU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338763" y="3190875"/>
            <a:ext cx="36544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 2 июля 201</a:t>
            </a:r>
            <a:r>
              <a:rPr lang="ru-RU" sz="2400" b="1">
                <a:solidFill>
                  <a:srgbClr val="000000"/>
                </a:solidFill>
              </a:rPr>
              <a:t>6</a:t>
            </a:r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4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400" b="1">
                <a:solidFill>
                  <a:srgbClr val="FF0000"/>
                </a:solidFill>
                <a:latin typeface="Arial Black" pitchFamily="34" charset="0"/>
              </a:rPr>
              <a:t>«Юбилей, юбилей»</a:t>
            </a:r>
            <a:br>
              <a:rPr lang="ru-RU" sz="2400" b="1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(поздравительная программа 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с 80-летием 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Астафурову Н.С.  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(с выездом в с. Тоинка)</a:t>
            </a:r>
          </a:p>
          <a:p>
            <a:pPr algn="ctr"/>
            <a:r>
              <a:rPr lang="ru-RU" sz="2400" b="1" i="1">
                <a:solidFill>
                  <a:srgbClr val="0000FF"/>
                </a:solidFill>
                <a:latin typeface="Candara" pitchFamily="34" charset="0"/>
              </a:rPr>
              <a:t> Ответственный </a:t>
            </a:r>
          </a:p>
          <a:p>
            <a:pPr algn="ctr"/>
            <a:r>
              <a:rPr lang="ru-RU" sz="2400" b="1" i="1">
                <a:solidFill>
                  <a:srgbClr val="0000FF"/>
                </a:solidFill>
                <a:latin typeface="Candara" pitchFamily="34" charset="0"/>
              </a:rPr>
              <a:t>Кравчук Т.А.</a:t>
            </a:r>
            <a:endParaRPr lang="ru-RU" sz="240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20675" y="3357563"/>
            <a:ext cx="4572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 1 июля 201</a:t>
            </a:r>
            <a:r>
              <a:rPr lang="ru-RU" sz="2400" b="1">
                <a:solidFill>
                  <a:srgbClr val="000000"/>
                </a:solidFill>
              </a:rPr>
              <a:t>6</a:t>
            </a:r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4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400" b="1">
                <a:solidFill>
                  <a:srgbClr val="FF0000"/>
                </a:solidFill>
                <a:latin typeface="Arial Black" pitchFamily="34" charset="0"/>
              </a:rPr>
              <a:t>«Юбилей- праздник долгожданный»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(поздравительная программа 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с 30-летием 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Коняеву А.Б.  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(в с. Чаинск)</a:t>
            </a:r>
          </a:p>
          <a:p>
            <a:pPr algn="ctr"/>
            <a:r>
              <a:rPr lang="ru-RU" sz="2400" b="1" i="1">
                <a:solidFill>
                  <a:srgbClr val="0000FF"/>
                </a:solidFill>
                <a:latin typeface="Candara" pitchFamily="34" charset="0"/>
              </a:rPr>
              <a:t> Ответственный </a:t>
            </a:r>
          </a:p>
          <a:p>
            <a:pPr algn="ctr"/>
            <a:r>
              <a:rPr lang="ru-RU" sz="2400" b="1" i="1">
                <a:solidFill>
                  <a:srgbClr val="0000FF"/>
                </a:solidFill>
                <a:latin typeface="Candara" pitchFamily="34" charset="0"/>
              </a:rPr>
              <a:t>Куусмаа В.А.</a:t>
            </a:r>
            <a:endParaRPr lang="ru-RU" sz="240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14341" name="Picture 2" descr="C:\Users\Дом\Desktop\КЛУБ\5. КАРТИНКИ для работы с сайтом, для кружков\4. юбилей, днюха\i (32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063" y="1439863"/>
            <a:ext cx="1814512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38" y="115888"/>
            <a:ext cx="8931275" cy="1387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0000"/>
                </a:solidFill>
                <a:latin typeface="Candara" pitchFamily="34" charset="0"/>
              </a:rPr>
              <a:t>30 сентября 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201</a:t>
            </a:r>
            <a:r>
              <a:rPr lang="ru-RU" sz="2700" b="1">
                <a:solidFill>
                  <a:srgbClr val="000000"/>
                </a:solidFill>
              </a:rPr>
              <a:t>6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7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кафе с поздравительно-развлекательной программой</a:t>
            </a:r>
          </a:p>
          <a:p>
            <a:pPr algn="ctr"/>
            <a:r>
              <a:rPr lang="ru-RU" sz="3100" b="1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Славим возраст золотой!»</a:t>
            </a:r>
            <a:endParaRPr lang="ru-RU" sz="2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376238" y="1535113"/>
            <a:ext cx="8724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В Доме культуры с. Гришкино отмечали День пожилых людей за праздничным столом.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Перед собравшимися, с концертной программой,  выступили:</a:t>
            </a:r>
          </a:p>
          <a:p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3277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1063" y="2859088"/>
            <a:ext cx="2057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2" descr="C:\Users\Дом\Desktop\РАЗНОЕ\2. ДЛЯ РАБОТЫ КЛУБ\Фото День старшего поколения Гришкино\День старшего поколения 2016\DSCN18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852738"/>
            <a:ext cx="20177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376238" y="4475163"/>
            <a:ext cx="79962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FF"/>
                </a:solidFill>
                <a:latin typeface="Candara" pitchFamily="34" charset="0"/>
              </a:rPr>
              <a:t>Участники художественной самодеятельности</a:t>
            </a:r>
            <a:endParaRPr lang="ru-RU" sz="2000" i="1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32774" name="Прямоугольник 5"/>
          <p:cNvSpPr>
            <a:spLocks noChangeArrowheads="1"/>
          </p:cNvSpPr>
          <p:nvPr/>
        </p:nvSpPr>
        <p:spPr bwMode="auto">
          <a:xfrm>
            <a:off x="2482850" y="2452688"/>
            <a:ext cx="302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FF"/>
                </a:solidFill>
                <a:latin typeface="Candara" pitchFamily="34" charset="0"/>
              </a:rPr>
              <a:t>учащиеся школы.</a:t>
            </a:r>
            <a:endParaRPr lang="ru-RU" sz="2000" i="1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32775" name="Picture 13" descr="C:\Users\Дом\Desktop\РАЗНОЕ\2. ДЛЯ РАБОТЫ КЛУБ\Фото День старшего поколения Гришкино\День старшего поколения 2016\DSCN18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870200"/>
            <a:ext cx="19716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4113" y="5038725"/>
            <a:ext cx="20891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041900"/>
            <a:ext cx="21113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4991100"/>
            <a:ext cx="119062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3419475" y="598488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FF"/>
                </a:solidFill>
                <a:latin typeface="Candara" pitchFamily="34" charset="0"/>
              </a:rPr>
              <a:t>Торжественно прошло чествование юбиляров села</a:t>
            </a:r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88913"/>
            <a:ext cx="25320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8" descr="C:\Users\Дом\Desktop\РАЗНОЕ\2. ДЛЯ РАБОТЫ КЛУБ\Фото День старшего поколения Гришкино\День старшего поколения 2016\DSCN1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938" y="3357563"/>
            <a:ext cx="23050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C:\Users\Дом\Desktop\РАЗНОЕ\2. ДЛЯ РАБОТЫ КЛУБ\Фото День старшего поколения Гришкино\День старшего поколения 2016\DSCN19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1225" y="325596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C:\Users\Дом\Desktop\РАЗНОЕ\2. ДЛЯ РАБОТЫ КЛУБ\Фото День старшего поколения Гришкино\День старшего поколения 2016\IMG_00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1900" y="3213100"/>
            <a:ext cx="24971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Прямоугольник 2"/>
          <p:cNvSpPr>
            <a:spLocks noChangeArrowheads="1"/>
          </p:cNvSpPr>
          <p:nvPr/>
        </p:nvSpPr>
        <p:spPr bwMode="auto">
          <a:xfrm>
            <a:off x="388938" y="2276475"/>
            <a:ext cx="8420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FF"/>
                </a:solidFill>
                <a:latin typeface="Candara" pitchFamily="34" charset="0"/>
              </a:rPr>
              <a:t>Всем присутствующим подняла настроение  игровая и развлекательная программа с танцами под гармошку</a:t>
            </a:r>
          </a:p>
        </p:txBody>
      </p:sp>
      <p:sp>
        <p:nvSpPr>
          <p:cNvPr id="33799" name="Прямоугольник 3"/>
          <p:cNvSpPr>
            <a:spLocks noChangeArrowheads="1"/>
          </p:cNvSpPr>
          <p:nvPr/>
        </p:nvSpPr>
        <p:spPr bwMode="auto">
          <a:xfrm>
            <a:off x="671513" y="5445125"/>
            <a:ext cx="77882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Ответственный за проведение программы Капишникова Л.Г.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5" y="0"/>
            <a:ext cx="8856663" cy="1662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0000"/>
                </a:solidFill>
                <a:latin typeface="Candara" pitchFamily="34" charset="0"/>
              </a:rPr>
              <a:t>3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июля</a:t>
            </a:r>
            <a:r>
              <a:rPr lang="ru-RU" sz="2700" b="1">
                <a:solidFill>
                  <a:srgbClr val="000000"/>
                </a:solidFill>
              </a:rPr>
              <a:t>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201</a:t>
            </a:r>
            <a:r>
              <a:rPr lang="ru-RU" sz="2700" b="1">
                <a:solidFill>
                  <a:srgbClr val="000000"/>
                </a:solidFill>
              </a:rPr>
              <a:t>6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7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игровая программа для детей</a:t>
            </a:r>
          </a:p>
          <a:p>
            <a:pPr algn="ctr"/>
            <a:r>
              <a:rPr lang="ru-RU" sz="3100" b="1">
                <a:solidFill>
                  <a:srgbClr val="FF0000"/>
                </a:solidFill>
                <a:latin typeface="Arial Black" pitchFamily="34" charset="0"/>
              </a:rPr>
              <a:t>«Игры со словами»</a:t>
            </a:r>
            <a:br>
              <a:rPr lang="ru-RU" sz="3100" b="1">
                <a:solidFill>
                  <a:srgbClr val="FF0000"/>
                </a:solidFill>
                <a:latin typeface="Arial Black" pitchFamily="34" charset="0"/>
              </a:rPr>
            </a:br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5362" name="Picture 2" descr="C:\Users\Дом\Desktop\фото до 10.07.16\1. Фото 3 квартал 2016г\игры со словами\DSCN0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412875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154238" y="6237288"/>
            <a:ext cx="5184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Ответственный Кравчук Т.А. 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4495800" y="1268413"/>
            <a:ext cx="4572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Игровая программа для школьников, цель которой назвать правильно слова, которые предложит ведущая.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Игры со словами включали в себя такие задания, как перестроится по начальной букве имени, объединиться в группы по большему количеству гласных и согласных букв, составить слова по окончаниям, найти рифму к слову и т.д.</a:t>
            </a:r>
          </a:p>
          <a:p>
            <a:pPr algn="ctr"/>
            <a:endParaRPr lang="ru-RU" sz="2000">
              <a:latin typeface="Arial Narrow" pitchFamily="34" charset="0"/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180975" y="4437063"/>
            <a:ext cx="87042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00"/>
                </a:solidFill>
                <a:latin typeface="Candara" pitchFamily="34" charset="0"/>
              </a:rPr>
              <a:t>Для ответов игроки использовали «кнопки» (головы сидящих перед ними детей)</a:t>
            </a:r>
          </a:p>
          <a:p>
            <a:r>
              <a:rPr lang="ru-RU" sz="2000" b="1" i="1">
                <a:solidFill>
                  <a:srgbClr val="000000"/>
                </a:solidFill>
                <a:latin typeface="Candara" pitchFamily="34" charset="0"/>
              </a:rPr>
              <a:t>«Кнопки», при нажатии на них игроков издавали звук,  что означало готовность к ответу на вопрос ведущего.</a:t>
            </a:r>
          </a:p>
          <a:p>
            <a:r>
              <a:rPr lang="ru-RU" sz="2000" b="1" i="1">
                <a:solidFill>
                  <a:srgbClr val="000000"/>
                </a:solidFill>
                <a:latin typeface="Candara" pitchFamily="34" charset="0"/>
              </a:rPr>
              <a:t>В такой шутливо-игровой форме  дети повторили знания по русскому языку.</a:t>
            </a:r>
            <a:endParaRPr lang="ru-RU" sz="20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755650" y="188913"/>
            <a:ext cx="820896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0000"/>
                </a:solidFill>
                <a:latin typeface="Candara" pitchFamily="34" charset="0"/>
              </a:rPr>
              <a:t>8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июля</a:t>
            </a:r>
            <a:r>
              <a:rPr lang="ru-RU" sz="2700" b="1">
                <a:solidFill>
                  <a:srgbClr val="000000"/>
                </a:solidFill>
              </a:rPr>
              <a:t>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201</a:t>
            </a:r>
            <a:r>
              <a:rPr lang="ru-RU" sz="2700" b="1">
                <a:solidFill>
                  <a:srgbClr val="000000"/>
                </a:solidFill>
              </a:rPr>
              <a:t>6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7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игровая познавательная  программа для детей</a:t>
            </a:r>
          </a:p>
          <a:p>
            <a:pPr algn="ctr"/>
            <a:r>
              <a:rPr lang="ru-RU" sz="3100" b="1">
                <a:solidFill>
                  <a:srgbClr val="FF0000"/>
                </a:solidFill>
                <a:latin typeface="Arial Black" pitchFamily="34" charset="0"/>
              </a:rPr>
              <a:t>«Что за день Иван Купала»</a:t>
            </a:r>
            <a:br>
              <a:rPr lang="ru-RU" sz="3100" b="1">
                <a:solidFill>
                  <a:srgbClr val="FF0000"/>
                </a:solidFill>
                <a:latin typeface="Arial Black" pitchFamily="34" charset="0"/>
              </a:rPr>
            </a:br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6386" name="Picture 2" descr="C:\Users\Дом\Desktop\фото до 10.07.16\1. Фото 3 квартал 2016г\Что за день Иван Купала\DSCN0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39608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728663" y="6267450"/>
            <a:ext cx="8208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Ответственный Кравчук Т.А. 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4379913" y="1700213"/>
            <a:ext cx="4572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Познавательная программа по истории празднования славянского праздника Ивана Купала.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Дети познакомились с обрядами, обычаями, поверьями, традициями, связанными с этим праздником.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Затем на свежем воздухе поиграли в игры, связанные с водой и гаданием:  «Чьи брызги выше», «Кто быстрей перельет воду», «Достань камень из воды» и др.</a:t>
            </a: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344488" y="5178425"/>
            <a:ext cx="848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00"/>
                </a:solidFill>
                <a:latin typeface="Candara" pitchFamily="34" charset="0"/>
              </a:rPr>
              <a:t>В заключение все вытянули записки, что сулит девушкам этом году Иван Купала…Кому везение в учебе, кому побед в соревнованиях, кому удачи в начинаниях… </a:t>
            </a:r>
            <a:endParaRPr lang="ru-RU" sz="200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250825" y="115888"/>
            <a:ext cx="8497888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0000"/>
                </a:solidFill>
                <a:latin typeface="Candara" pitchFamily="34" charset="0"/>
              </a:rPr>
              <a:t>10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июля</a:t>
            </a:r>
            <a:r>
              <a:rPr lang="ru-RU" sz="2700" b="1">
                <a:solidFill>
                  <a:srgbClr val="000000"/>
                </a:solidFill>
              </a:rPr>
              <a:t>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201</a:t>
            </a:r>
            <a:r>
              <a:rPr lang="ru-RU" sz="2700" b="1">
                <a:solidFill>
                  <a:srgbClr val="000000"/>
                </a:solidFill>
              </a:rPr>
              <a:t>6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7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совместный поход с детьми на природу</a:t>
            </a:r>
          </a:p>
          <a:p>
            <a:pPr algn="ctr"/>
            <a:r>
              <a:rPr lang="ru-RU" sz="3100" b="1">
                <a:solidFill>
                  <a:srgbClr val="FF0000"/>
                </a:solidFill>
                <a:latin typeface="Arial Black" pitchFamily="34" charset="0"/>
              </a:rPr>
              <a:t>«Рыбаки, нас ждет уха!»</a:t>
            </a:r>
            <a:br>
              <a:rPr lang="ru-RU" sz="3100" b="1">
                <a:solidFill>
                  <a:srgbClr val="FF0000"/>
                </a:solidFill>
                <a:latin typeface="Arial Black" pitchFamily="34" charset="0"/>
              </a:rPr>
            </a:br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7410" name="Picture 2" descr="C:\Users\Дом\Desktop\фото до 10.07.16\1. Фото 3 квартал 2016г\Рыбаки, вас ждет уха\DSCN0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54163"/>
            <a:ext cx="261461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Дом\Desktop\фото до 10.07.16\1. Фото 3 квартал 2016г\Рыбаки, вас ждет уха\DSCN0095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557338"/>
            <a:ext cx="25114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Дом\Desktop\фото до 10.07.16\1. Фото 3 квартал 2016г\Рыбаки, вас ждет уха\DSCN00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88" y="3756025"/>
            <a:ext cx="3262312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3"/>
          <p:cNvSpPr>
            <a:spLocks noChangeArrowheads="1"/>
          </p:cNvSpPr>
          <p:nvPr/>
        </p:nvSpPr>
        <p:spPr bwMode="auto">
          <a:xfrm>
            <a:off x="2916238" y="3729038"/>
            <a:ext cx="67738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Коллективный поход на природу. Уха,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сваренная в котелке,  запеченная на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 костре картошка , игры и прекрасная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 солнечная погода доставили детям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большое удовольствие и массу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незабываемых впечатлений…</a:t>
            </a:r>
            <a:endParaRPr lang="ru-RU" sz="2400">
              <a:latin typeface="Arial Narrow" pitchFamily="34" charset="0"/>
            </a:endParaRPr>
          </a:p>
          <a:p>
            <a:pPr algn="ctr"/>
            <a:endParaRPr lang="ru-RU" sz="2400" b="1" i="1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17414" name="Прямоугольник 4"/>
          <p:cNvSpPr>
            <a:spLocks noChangeArrowheads="1"/>
          </p:cNvSpPr>
          <p:nvPr/>
        </p:nvSpPr>
        <p:spPr bwMode="auto">
          <a:xfrm>
            <a:off x="268288" y="6237288"/>
            <a:ext cx="8875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Ответственные  Кравчук Т.А., Куусмаа В.А. </a:t>
            </a:r>
          </a:p>
        </p:txBody>
      </p:sp>
      <p:pic>
        <p:nvPicPr>
          <p:cNvPr id="17415" name="Picture 3" descr="D:\фото\3. Мероприятия за 2016 год\3 квартал 2016\3. Рыбаки, вас ждет уха 10.07\DSCN0096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0" y="1530350"/>
            <a:ext cx="233203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122238" y="6350"/>
            <a:ext cx="691356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0000"/>
                </a:solidFill>
                <a:latin typeface="Candara" pitchFamily="34" charset="0"/>
              </a:rPr>
              <a:t>13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июля</a:t>
            </a:r>
            <a:r>
              <a:rPr lang="ru-RU" sz="2700" b="1">
                <a:solidFill>
                  <a:srgbClr val="000000"/>
                </a:solidFill>
              </a:rPr>
              <a:t>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201</a:t>
            </a:r>
            <a:r>
              <a:rPr lang="ru-RU" sz="2700" b="1">
                <a:solidFill>
                  <a:srgbClr val="000000"/>
                </a:solidFill>
              </a:rPr>
              <a:t>6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7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эстетическая поучительная программа</a:t>
            </a:r>
          </a:p>
          <a:p>
            <a:pPr algn="ctr"/>
            <a:r>
              <a:rPr lang="ru-RU" sz="3100" b="1">
                <a:solidFill>
                  <a:srgbClr val="FF0000"/>
                </a:solidFill>
                <a:latin typeface="Arial Black" pitchFamily="34" charset="0"/>
              </a:rPr>
              <a:t>«Да здравствует  Вежливость»</a:t>
            </a:r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8434" name="Picture 2" descr="D:\фото\3. Мероприятия за 2016 год\3 квартал 2016\4. Да здравствует  вежливость 17.07\DSCN0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2775"/>
            <a:ext cx="269557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D:\фото\3. Мероприятия за 2016 год\3 квартал 2016\4. Да здравствует  вежливость 17.07\DSCN0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30188"/>
            <a:ext cx="177641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D:\фото\3. Мероприятия за 2016 год\3 квартал 2016\4. Да здравствует  вежливость 17.07\DSCN01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1388" y="4292600"/>
            <a:ext cx="28860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2986088" y="2111375"/>
            <a:ext cx="60721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u="sng">
                <a:solidFill>
                  <a:srgbClr val="000000"/>
                </a:solidFill>
                <a:latin typeface="Candara" pitchFamily="34" charset="0"/>
              </a:rPr>
              <a:t>Цель мероприятия </a:t>
            </a:r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– знакомство с правилами приличия, формами доброго отношения к людям.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Что значит быть вежливым человеком?.. Это значит, чаще пользоваться вежливыми словами, уметь правильно вести себя в обществе, всегда быть приветливым и внимательным к людям</a:t>
            </a:r>
            <a:r>
              <a:rPr lang="ru-RU" b="1" i="1">
                <a:solidFill>
                  <a:srgbClr val="000000"/>
                </a:solidFill>
                <a:latin typeface="Candara" pitchFamily="34" charset="0"/>
              </a:rPr>
              <a:t>.</a:t>
            </a:r>
            <a:endParaRPr lang="ru-RU">
              <a:latin typeface="Arial Narrow" pitchFamily="34" charset="0"/>
            </a:endParaRPr>
          </a:p>
        </p:txBody>
      </p:sp>
      <p:sp>
        <p:nvSpPr>
          <p:cNvPr id="18438" name="Прямоугольник 3"/>
          <p:cNvSpPr>
            <a:spLocks noChangeArrowheads="1"/>
          </p:cNvSpPr>
          <p:nvPr/>
        </p:nvSpPr>
        <p:spPr bwMode="auto">
          <a:xfrm>
            <a:off x="250825" y="4149725"/>
            <a:ext cx="56896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После беседы, конкурсов и заданий по теме, ребята оформили стенгазету, где каждый написал свое  пожелание односельчанам.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 Газету разместили в фойе Дома культуры.</a:t>
            </a:r>
            <a:endParaRPr lang="ru-RU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439" name="Прямоугольник 4"/>
          <p:cNvSpPr>
            <a:spLocks noChangeArrowheads="1"/>
          </p:cNvSpPr>
          <p:nvPr/>
        </p:nvSpPr>
        <p:spPr bwMode="auto">
          <a:xfrm>
            <a:off x="539750" y="5732463"/>
            <a:ext cx="5111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Ответственный за мероприятие </a:t>
            </a:r>
          </a:p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 Кравчук Т.А.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фото\3. Мероприятия за 2016 год\3 квартал 2016\5. ВЫСТАВКА солнышко в ладошках 23.07\DSCN0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668463"/>
            <a:ext cx="37258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D:\фото\3. Мероприятия за 2016 год\3 квартал 2016\5. ВЫСТАВКА солнышко в ладошках 23.07\DSCN01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3711575"/>
            <a:ext cx="30972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361950" y="0"/>
            <a:ext cx="82804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0000"/>
                </a:solidFill>
                <a:latin typeface="Candara" pitchFamily="34" charset="0"/>
              </a:rPr>
              <a:t>23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июля</a:t>
            </a:r>
            <a:r>
              <a:rPr lang="ru-RU" sz="2700" b="1">
                <a:solidFill>
                  <a:srgbClr val="000000"/>
                </a:solidFill>
              </a:rPr>
              <a:t>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201</a:t>
            </a:r>
            <a:r>
              <a:rPr lang="ru-RU" sz="2700" b="1">
                <a:solidFill>
                  <a:srgbClr val="000000"/>
                </a:solidFill>
              </a:rPr>
              <a:t>6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7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выставка рисунков по ладошкам</a:t>
            </a:r>
          </a:p>
          <a:p>
            <a:pPr algn="ctr"/>
            <a:r>
              <a:rPr lang="ru-RU" sz="3100" b="1">
                <a:solidFill>
                  <a:srgbClr val="FF0000"/>
                </a:solidFill>
                <a:latin typeface="Arial Black" pitchFamily="34" charset="0"/>
              </a:rPr>
              <a:t>«Солнышко в ладошках»</a:t>
            </a:r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4067175" y="1541463"/>
            <a:ext cx="4968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В течение нескольких занятий кружков изобразительного искусства «</a:t>
            </a:r>
            <a:r>
              <a:rPr lang="ru-RU" sz="2000" b="1" i="1">
                <a:solidFill>
                  <a:srgbClr val="000000"/>
                </a:solidFill>
                <a:latin typeface="Candara" pitchFamily="34" charset="0"/>
              </a:rPr>
              <a:t>Акварелька</a:t>
            </a:r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» и творчества «</a:t>
            </a:r>
            <a:r>
              <a:rPr lang="ru-RU" sz="2000" b="1" i="1">
                <a:solidFill>
                  <a:srgbClr val="000000"/>
                </a:solidFill>
                <a:latin typeface="Candara" pitchFamily="34" charset="0"/>
              </a:rPr>
              <a:t>Одаренок»</a:t>
            </a:r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, ребята обводили свои ладошки, раскрашивали и вырезали рисунки, а затем составляли из них различные фигурки животных.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Из таких фигурок получилась выставка </a:t>
            </a:r>
            <a:r>
              <a:rPr lang="ru-RU" sz="2000" b="1" i="1">
                <a:solidFill>
                  <a:srgbClr val="000000"/>
                </a:solidFill>
                <a:latin typeface="Candara" pitchFamily="34" charset="0"/>
              </a:rPr>
              <a:t>«Солнышко в ладошках».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И, действительно, каждая работа согрета теплотой детских рук…</a:t>
            </a:r>
          </a:p>
          <a:p>
            <a:pPr algn="ctr"/>
            <a:endParaRPr lang="ru-RU" sz="2000" b="1">
              <a:solidFill>
                <a:srgbClr val="000000"/>
              </a:solidFill>
              <a:latin typeface="Candara" pitchFamily="34" charset="0"/>
            </a:endParaRPr>
          </a:p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Приняли участие в выставке 13 детей. Представлено 19 работ.</a:t>
            </a:r>
            <a:endParaRPr lang="ru-RU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476250" y="6183313"/>
            <a:ext cx="81661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Ответственный за мероприятие Кравчук Т.А. </a:t>
            </a:r>
          </a:p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фото\3. Мероприятия за 2016 год\3 квартал 2016\6. Загадки из портфеля 24.07\DSCN0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1682750"/>
            <a:ext cx="18415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D:\фото\3. Мероприятия за 2016 год\3 квартал 2016\6. Загадки из портфеля 24.07\DSCN01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609725"/>
            <a:ext cx="2447925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852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0000"/>
                </a:solidFill>
                <a:latin typeface="Candara" pitchFamily="34" charset="0"/>
              </a:rPr>
              <a:t>24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июля</a:t>
            </a:r>
            <a:r>
              <a:rPr lang="ru-RU" sz="2700" b="1">
                <a:solidFill>
                  <a:srgbClr val="000000"/>
                </a:solidFill>
              </a:rPr>
              <a:t>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201</a:t>
            </a:r>
            <a:r>
              <a:rPr lang="ru-RU" sz="2700" b="1">
                <a:solidFill>
                  <a:srgbClr val="000000"/>
                </a:solidFill>
              </a:rPr>
              <a:t>6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7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интеллектуально-развивающая программа для детей </a:t>
            </a:r>
          </a:p>
          <a:p>
            <a:pPr algn="ctr"/>
            <a:r>
              <a:rPr lang="ru-RU" sz="3100" b="1">
                <a:solidFill>
                  <a:srgbClr val="FF0000"/>
                </a:solidFill>
                <a:latin typeface="Arial Black" pitchFamily="34" charset="0"/>
              </a:rPr>
              <a:t>«Загадки из портфеля»</a:t>
            </a:r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539750" y="6183313"/>
            <a:ext cx="80645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Ответственный за мероприятие Кравчук Т.А.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2035175" y="1611313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Присутствовали на мероприятии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 разновозрастные дети, поэтому малышам дали задание – сложить пазлы, а старшие дети отгадывали загадки ведущего, угадывали предметы из «портфеля» по наводящим вопросам…</a:t>
            </a:r>
          </a:p>
        </p:txBody>
      </p:sp>
      <p:sp>
        <p:nvSpPr>
          <p:cNvPr id="20486" name="Прямоугольник 10"/>
          <p:cNvSpPr>
            <a:spLocks noChangeArrowheads="1"/>
          </p:cNvSpPr>
          <p:nvPr/>
        </p:nvSpPr>
        <p:spPr bwMode="auto">
          <a:xfrm>
            <a:off x="358775" y="4868863"/>
            <a:ext cx="8612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000000"/>
              </a:solidFill>
              <a:latin typeface="Candara" pitchFamily="34" charset="0"/>
            </a:endParaRP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Candara" pitchFamily="34" charset="0"/>
              </a:rPr>
              <a:t>Программа закончилась подвижными играми на свежем воздухе</a:t>
            </a:r>
            <a:endParaRPr lang="ru-RU" sz="2400" i="1">
              <a:solidFill>
                <a:srgbClr val="000000"/>
              </a:solidFill>
              <a:latin typeface="Arial Narrow" pitchFamily="34" charset="0"/>
            </a:endParaRPr>
          </a:p>
          <a:p>
            <a:pPr algn="ctr"/>
            <a:endParaRPr lang="ru-RU" sz="2400" b="1" i="1">
              <a:solidFill>
                <a:srgbClr val="00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фото\3. Мероприятия за 2016 год\3 квартал 2016\7. день варенья 29.07\DSCN0180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00263"/>
            <a:ext cx="24495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476375" y="188913"/>
            <a:ext cx="76676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000000"/>
                </a:solidFill>
                <a:latin typeface="Candara" pitchFamily="34" charset="0"/>
              </a:rPr>
              <a:t>29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июля</a:t>
            </a:r>
            <a:r>
              <a:rPr lang="ru-RU" sz="2700" b="1">
                <a:solidFill>
                  <a:srgbClr val="000000"/>
                </a:solidFill>
              </a:rPr>
              <a:t> 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201</a:t>
            </a:r>
            <a:r>
              <a:rPr lang="ru-RU" sz="2700" b="1">
                <a:solidFill>
                  <a:srgbClr val="000000"/>
                </a:solidFill>
              </a:rPr>
              <a:t>6</a:t>
            </a:r>
            <a:r>
              <a:rPr lang="ru-RU" sz="2700" b="1">
                <a:solidFill>
                  <a:srgbClr val="000000"/>
                </a:solidFill>
                <a:latin typeface="Candara" pitchFamily="34" charset="0"/>
              </a:rPr>
              <a:t> года</a:t>
            </a:r>
            <a:br>
              <a:rPr lang="ru-RU" sz="2700" b="1">
                <a:solidFill>
                  <a:srgbClr val="000000"/>
                </a:solidFill>
                <a:latin typeface="Candara" pitchFamily="34" charset="0"/>
              </a:rPr>
            </a:br>
            <a:r>
              <a:rPr lang="ru-RU" sz="2700" b="1" i="1">
                <a:solidFill>
                  <a:srgbClr val="0000FF"/>
                </a:solidFill>
                <a:latin typeface="Candara" pitchFamily="34" charset="0"/>
              </a:rPr>
              <a:t>поздравительная программа</a:t>
            </a:r>
          </a:p>
          <a:p>
            <a:pPr algn="ctr"/>
            <a:r>
              <a:rPr lang="ru-RU" sz="3100" b="1">
                <a:solidFill>
                  <a:srgbClr val="FF0000"/>
                </a:solidFill>
                <a:latin typeface="Arial Black" pitchFamily="34" charset="0"/>
              </a:rPr>
              <a:t>«Сладкий День рожденья!»</a:t>
            </a:r>
            <a:endParaRPr lang="ru-RU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700338" y="1565275"/>
            <a:ext cx="61547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Чаепитие с традиционной поздравительной программой было подготовлено для летних именинников…  Ими оказались: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ru-RU" sz="2000" b="1" i="1">
                <a:solidFill>
                  <a:srgbClr val="000000"/>
                </a:solidFill>
                <a:latin typeface="Candara" pitchFamily="34" charset="0"/>
              </a:rPr>
              <a:t>Малинина Марина , </a:t>
            </a:r>
          </a:p>
          <a:p>
            <a:pPr algn="ctr"/>
            <a:r>
              <a:rPr lang="ru-RU" sz="2000" b="1" i="1">
                <a:solidFill>
                  <a:srgbClr val="000000"/>
                </a:solidFill>
                <a:latin typeface="Candara" pitchFamily="34" charset="0"/>
              </a:rPr>
              <a:t>Дигитаева Полина и </a:t>
            </a:r>
          </a:p>
          <a:p>
            <a:pPr algn="ctr"/>
            <a:r>
              <a:rPr lang="ru-RU" sz="2000" b="1" i="1">
                <a:solidFill>
                  <a:srgbClr val="000000"/>
                </a:solidFill>
                <a:latin typeface="Candara" pitchFamily="34" charset="0"/>
              </a:rPr>
              <a:t>Мочалова Кристина.</a:t>
            </a:r>
            <a:endParaRPr lang="ru-RU" i="1">
              <a:latin typeface="Arial Narrow" pitchFamily="34" charset="0"/>
            </a:endParaRPr>
          </a:p>
        </p:txBody>
      </p:sp>
      <p:pic>
        <p:nvPicPr>
          <p:cNvPr id="21508" name="Picture 2" descr="C:\Users\Дом\Desktop\КЛУБ\5. КАРТИНКИ для работы с сайтом, для кружков\1. детские\прозхрачные герои сказок\40213bb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59295">
            <a:off x="-382588" y="201613"/>
            <a:ext cx="26463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D:\фото\3. Мероприятия за 2016 год\3 квартал 2016\7. день варенья 29.07\DSCN01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559175"/>
            <a:ext cx="255428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3"/>
          <p:cNvSpPr>
            <a:spLocks noChangeArrowheads="1"/>
          </p:cNvSpPr>
          <p:nvPr/>
        </p:nvSpPr>
        <p:spPr bwMode="auto">
          <a:xfrm>
            <a:off x="320675" y="6165850"/>
            <a:ext cx="8643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Ответственный за мероприятие Кравчук Т.А. </a:t>
            </a:r>
          </a:p>
        </p:txBody>
      </p:sp>
      <p:sp>
        <p:nvSpPr>
          <p:cNvPr id="21511" name="Прямоугольник 4"/>
          <p:cNvSpPr>
            <a:spLocks noChangeArrowheads="1"/>
          </p:cNvSpPr>
          <p:nvPr/>
        </p:nvSpPr>
        <p:spPr bwMode="auto">
          <a:xfrm>
            <a:off x="2833688" y="3652838"/>
            <a:ext cx="34671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00"/>
                </a:solidFill>
                <a:latin typeface="Candara" pitchFamily="34" charset="0"/>
              </a:rPr>
              <a:t>Именинникам вручили букеты цветов, сувениры, каждый пожелал много хорошего в адрес виновников торжества.</a:t>
            </a:r>
            <a:endParaRPr lang="ru-RU" sz="2000">
              <a:latin typeface="Arial Narrow" pitchFamily="34" charset="0"/>
            </a:endParaRPr>
          </a:p>
        </p:txBody>
      </p:sp>
      <p:sp>
        <p:nvSpPr>
          <p:cNvPr id="21512" name="Прямоугольник 5"/>
          <p:cNvSpPr>
            <a:spLocks noChangeArrowheads="1"/>
          </p:cNvSpPr>
          <p:nvPr/>
        </p:nvSpPr>
        <p:spPr bwMode="auto">
          <a:xfrm>
            <a:off x="55563" y="5473700"/>
            <a:ext cx="8497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00"/>
                </a:solidFill>
                <a:latin typeface="Candara" pitchFamily="34" charset="0"/>
              </a:rPr>
              <a:t>После чаепития все ребята поиграли в подвижные игры.</a:t>
            </a:r>
            <a:endParaRPr lang="ru-RU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1220</Words>
  <Application>Microsoft Office PowerPoint</Application>
  <PresentationFormat>Экран (4:3)</PresentationFormat>
  <Paragraphs>190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Candara</vt:lpstr>
      <vt:lpstr>Arial Black</vt:lpstr>
      <vt:lpstr>Горизонт</vt:lpstr>
      <vt:lpstr>Горизонт</vt:lpstr>
      <vt:lpstr>Горизонт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ОТВЕТСТВЕННЫЙ     КУУСМАА В.А.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1</cp:lastModifiedBy>
  <cp:revision>69</cp:revision>
  <dcterms:created xsi:type="dcterms:W3CDTF">2016-07-16T18:20:29Z</dcterms:created>
  <dcterms:modified xsi:type="dcterms:W3CDTF">2016-12-26T09:24:33Z</dcterms:modified>
</cp:coreProperties>
</file>