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78" r:id="rId2"/>
    <p:sldId id="279" r:id="rId3"/>
    <p:sldId id="257" r:id="rId4"/>
    <p:sldId id="258" r:id="rId5"/>
    <p:sldId id="259" r:id="rId6"/>
    <p:sldId id="260" r:id="rId7"/>
    <p:sldId id="268" r:id="rId8"/>
    <p:sldId id="266" r:id="rId9"/>
    <p:sldId id="269" r:id="rId10"/>
    <p:sldId id="272" r:id="rId11"/>
    <p:sldId id="273" r:id="rId12"/>
    <p:sldId id="290" r:id="rId13"/>
    <p:sldId id="288" r:id="rId14"/>
    <p:sldId id="289" r:id="rId15"/>
    <p:sldId id="275" r:id="rId16"/>
    <p:sldId id="285" r:id="rId17"/>
    <p:sldId id="286" r:id="rId18"/>
    <p:sldId id="282" r:id="rId19"/>
    <p:sldId id="281" r:id="rId20"/>
    <p:sldId id="284" r:id="rId21"/>
    <p:sldId id="283" r:id="rId22"/>
    <p:sldId id="270" r:id="rId23"/>
    <p:sldId id="277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A2"/>
    <a:srgbClr val="0000FF"/>
    <a:srgbClr val="FFC000"/>
    <a:srgbClr val="CCFF66"/>
    <a:srgbClr val="FF00FF"/>
    <a:srgbClr val="FFFF00"/>
    <a:srgbClr val="FF0066"/>
    <a:srgbClr val="1515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34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053A6-E598-42EB-88D0-1DDC4D5452CE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AE25A-6F1D-4561-AD6A-8CB7C38D0A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84217-F577-44AC-B67E-01A445C23465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B1B93-F223-4BE8-BE6E-F11DA0D9D8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380BA-D3E9-48CD-B511-54060B59AC73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EC73F-C3E7-4D61-8A7E-C850CA8677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21B87-BDE6-45F4-A59D-2711DBCC22ED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B0EB6-4A10-4607-82E8-BB98826D4D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01B63-E57E-4958-A53B-9A63F8AB85D5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682A1-8493-4756-8D20-880E5D1EBF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B5721-6685-4F98-8650-B37A3D1996AA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EE1E1-E0C4-4DE9-BF3F-DE1F013BE3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3C977-9D46-4B07-A373-26782D3AF7A7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BFD0F-F494-4A7B-950B-2435DA106E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B714D-CFD7-4FD4-9D7F-0703223441A1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F0175-8B0D-4A22-BAC9-ABD82FE404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267EE-6257-4EDB-BA01-7747A622935D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DDB5F-66A0-46B4-8654-01E56CFBD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D6028-14A7-470E-8A43-6F9CEFE7DD69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66BBD-3F4F-4EA4-ADCE-550D0E185F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0E35E-021F-48DA-AA15-A412C98F4CA4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4F64F-1805-45C3-B73C-79D43D70A1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F13789-4EDF-497C-962F-733021FB3FF1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DC32F5-5C00-485B-A139-9FE897391A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4E75A3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4E75A3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4E75A3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4E75A3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4E75A3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4E75A3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4E75A3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4E75A3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4E75A3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4E75A3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D:\КЛУБ\5. КАРТИНКИ для работы с сайтом, для кружков\0. СЦЕНА\im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584325" y="1304925"/>
            <a:ext cx="5975350" cy="3694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kern="0" dirty="0">
                <a:solidFill>
                  <a:srgbClr val="FFC000"/>
                </a:solidFill>
                <a:latin typeface="Bookman Old Style" panose="02050604050505020204" pitchFamily="18" charset="0"/>
                <a:cs typeface="+mn-cs"/>
              </a:rPr>
              <a:t>Отчет</a:t>
            </a:r>
            <a:endParaRPr lang="ru-RU" sz="5400" b="1" kern="0" dirty="0">
              <a:solidFill>
                <a:srgbClr val="FFC000"/>
              </a:solidFill>
              <a:latin typeface="Bookman Old Style" panose="02050604050505020204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>
                <a:solidFill>
                  <a:srgbClr val="FFFF00"/>
                </a:solidFill>
                <a:latin typeface="Bookman Old Style" panose="02050604050505020204" pitchFamily="18" charset="0"/>
                <a:cs typeface="+mn-cs"/>
              </a:rPr>
              <a:t>о работе МКУК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>
                <a:solidFill>
                  <a:srgbClr val="FFFF00"/>
                </a:solidFill>
                <a:latin typeface="Bookman Old Style" panose="02050604050505020204" pitchFamily="18" charset="0"/>
                <a:cs typeface="+mn-cs"/>
              </a:rPr>
              <a:t>«</a:t>
            </a:r>
            <a:r>
              <a:rPr lang="ru-RU" sz="5400" b="1" kern="0" dirty="0" err="1">
                <a:solidFill>
                  <a:srgbClr val="FFFF00"/>
                </a:solidFill>
                <a:latin typeface="Bookman Old Style" panose="02050604050505020204" pitchFamily="18" charset="0"/>
                <a:cs typeface="+mn-cs"/>
              </a:rPr>
              <a:t>Чаинский</a:t>
            </a:r>
            <a:endParaRPr lang="ru-RU" sz="5400" b="1" kern="0" dirty="0">
              <a:solidFill>
                <a:srgbClr val="FFFF00"/>
              </a:solidFill>
              <a:latin typeface="Bookman Old Style" panose="02050604050505020204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>
                <a:solidFill>
                  <a:srgbClr val="FFFF00"/>
                </a:solidFill>
                <a:latin typeface="Bookman Old Style" panose="02050604050505020204" pitchFamily="18" charset="0"/>
                <a:cs typeface="+mn-cs"/>
              </a:rPr>
              <a:t>ЦК и Д»</a:t>
            </a:r>
            <a:endParaRPr lang="ru-RU" sz="5400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6325" y="5229225"/>
            <a:ext cx="699135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kern="0" dirty="0">
                <a:solidFill>
                  <a:srgbClr val="FFC000"/>
                </a:solidFill>
                <a:latin typeface="Bookman Old Style" panose="02050604050505020204" pitchFamily="18" charset="0"/>
                <a:cs typeface="+mn-cs"/>
              </a:rPr>
              <a:t>за 4 квартал 2016 года</a:t>
            </a:r>
            <a:endParaRPr lang="ru-RU" sz="4000" dirty="0">
              <a:solidFill>
                <a:srgbClr val="FFC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350" y="52388"/>
            <a:ext cx="915035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1 декабря 2016 года</a:t>
            </a:r>
            <a:b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sz="2400" b="1" i="1" kern="0" dirty="0">
                <a:solidFill>
                  <a:srgbClr val="000099"/>
                </a:solidFill>
                <a:latin typeface="Bookman Old Style" panose="02050604050505020204" pitchFamily="18" charset="0"/>
                <a:cs typeface="+mn-cs"/>
              </a:rPr>
              <a:t>выставка рисунков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u="sng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«По сказкам Александра </a:t>
            </a:r>
            <a:r>
              <a:rPr lang="ru-RU" sz="3200" b="1" i="1" u="sng" kern="0" dirty="0" err="1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Роу</a:t>
            </a: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» 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  <a:cs typeface="+mn-cs"/>
            </a:endParaRPr>
          </a:p>
        </p:txBody>
      </p:sp>
      <p:pic>
        <p:nvPicPr>
          <p:cNvPr id="22530" name="Picture 3" descr="C:\Users\Дом\Desktop\фото по РОУ\DSCN08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3359150"/>
            <a:ext cx="3932238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2"/>
          <p:cNvSpPr>
            <a:spLocks noChangeArrowheads="1"/>
          </p:cNvSpPr>
          <p:nvPr/>
        </p:nvSpPr>
        <p:spPr bwMode="auto">
          <a:xfrm>
            <a:off x="2274888" y="1552575"/>
            <a:ext cx="47228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00FF"/>
                </a:solidFill>
                <a:latin typeface="Arial Narrow" pitchFamily="34" charset="0"/>
              </a:rPr>
              <a:t>Карандаш возьму да краски,</a:t>
            </a:r>
          </a:p>
          <a:p>
            <a:pPr algn="ctr"/>
            <a:r>
              <a:rPr lang="ru-RU" sz="2000" b="1">
                <a:solidFill>
                  <a:srgbClr val="0000FF"/>
                </a:solidFill>
                <a:latin typeface="Arial Narrow" pitchFamily="34" charset="0"/>
              </a:rPr>
              <a:t>Дайте несколько минут,</a:t>
            </a:r>
          </a:p>
          <a:p>
            <a:pPr algn="ctr"/>
            <a:r>
              <a:rPr lang="ru-RU" sz="2000" b="1">
                <a:solidFill>
                  <a:srgbClr val="0000FF"/>
                </a:solidFill>
                <a:latin typeface="Arial Narrow" pitchFamily="34" charset="0"/>
              </a:rPr>
              <a:t>И тогда герои сказки</a:t>
            </a:r>
          </a:p>
          <a:p>
            <a:pPr algn="ctr"/>
            <a:r>
              <a:rPr lang="ru-RU" sz="2000" b="1">
                <a:solidFill>
                  <a:srgbClr val="0000FF"/>
                </a:solidFill>
                <a:latin typeface="Arial Narrow" pitchFamily="34" charset="0"/>
              </a:rPr>
              <a:t>На бумаге оживут!</a:t>
            </a:r>
            <a:endParaRPr lang="ru-RU" sz="2000">
              <a:solidFill>
                <a:srgbClr val="0000FF"/>
              </a:solidFill>
              <a:latin typeface="Trebuchet MS" pitchFamily="34" charset="0"/>
            </a:endParaRPr>
          </a:p>
        </p:txBody>
      </p:sp>
      <p:pic>
        <p:nvPicPr>
          <p:cNvPr id="22532" name="Picture 2" descr="D:\КЛУБ\5. КАРТИНКИ для работы с сайтом, для кружков\1. детские\прозхрачные герои сказок\em1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1268413"/>
            <a:ext cx="1533525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3" descr="D:\КЛУБ\5. КАРТИНКИ для работы с сайтом, для кружков\1. детские\прозхрачные герои сказок\povesti_i_rasskazy_dlja_detej_zag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1552575"/>
            <a:ext cx="14509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103688" y="3068638"/>
            <a:ext cx="5040312" cy="3113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В рисунках ребят «ожили» сказочные герои, всеми любимых сказок режиссера Александра Артуровича Роу.</a:t>
            </a:r>
          </a:p>
          <a:p>
            <a:pPr algn="ctr"/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Чтобы нарисовать героев сказок, ребята пересмотрели фильмы и прочли книги, по которым сказочник эти фильмы создавал. </a:t>
            </a:r>
          </a:p>
          <a:p>
            <a:pPr algn="ctr"/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Приняли участие в выставке ребята начальной школы, члены кружка «Одаренок», ребята школы-интерната «Черемушки». </a:t>
            </a:r>
            <a:endParaRPr lang="ru-RU">
              <a:latin typeface="Trebuchet MS" pitchFamily="34" charset="0"/>
            </a:endParaRPr>
          </a:p>
        </p:txBody>
      </p:sp>
      <p:sp>
        <p:nvSpPr>
          <p:cNvPr id="22535" name="Прямоугольник 4"/>
          <p:cNvSpPr>
            <a:spLocks noChangeArrowheads="1"/>
          </p:cNvSpPr>
          <p:nvPr/>
        </p:nvSpPr>
        <p:spPr bwMode="auto">
          <a:xfrm>
            <a:off x="179388" y="6254750"/>
            <a:ext cx="8640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  <a:latin typeface="Arial Narrow" pitchFamily="34" charset="0"/>
              </a:rPr>
              <a:t>(Ответственный за мероприятие Кравчук Т.А.)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963" y="115888"/>
            <a:ext cx="8785225" cy="1385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4 декабря 2016 года</a:t>
            </a:r>
            <a:b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sz="2400" b="1" i="1" kern="0" dirty="0">
                <a:solidFill>
                  <a:srgbClr val="000099"/>
                </a:solidFill>
                <a:latin typeface="Bookman Old Style" panose="02050604050505020204" pitchFamily="18" charset="0"/>
                <a:cs typeface="+mn-cs"/>
              </a:rPr>
              <a:t>смотровой отчетный концерт в год кино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u="sng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«Сказочная страна Александра </a:t>
            </a:r>
            <a:r>
              <a:rPr lang="ru-RU" sz="3200" b="1" i="1" u="sng" kern="0" dirty="0" err="1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Роу</a:t>
            </a: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» 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  <a:cs typeface="+mn-cs"/>
            </a:endParaRPr>
          </a:p>
        </p:txBody>
      </p:sp>
      <p:pic>
        <p:nvPicPr>
          <p:cNvPr id="23554" name="Picture 3" descr="C:\Users\Дом\Desktop\фото по РОУ\DSCN07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538" y="4292600"/>
            <a:ext cx="3141662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 descr="C:\Users\Дом\Desktop\фото по РОУ\в редакцию\DSCN07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628775"/>
            <a:ext cx="2062162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Прямоугольник 2"/>
          <p:cNvSpPr>
            <a:spLocks noChangeArrowheads="1"/>
          </p:cNvSpPr>
          <p:nvPr/>
        </p:nvSpPr>
        <p:spPr bwMode="auto">
          <a:xfrm>
            <a:off x="4140200" y="1503363"/>
            <a:ext cx="4729163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По  творчеству режиссера-сказочника Александра Артуровича Роу, в честь 110-й годовщины со дня рождения режиссера и  в год КИНО,  была подготовлена большая смотровая концертная программа </a:t>
            </a:r>
            <a:r>
              <a:rPr lang="ru-RU" sz="2000" b="1" i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«Сказочная страна Александра Роу».</a:t>
            </a:r>
          </a:p>
          <a:p>
            <a:pPr>
              <a:lnSpc>
                <a:spcPct val="115000"/>
              </a:lnSpc>
            </a:pP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Сказительница (</a:t>
            </a:r>
            <a:r>
              <a:rPr lang="ru-RU" sz="2000" b="1" i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Остроумова Г.</a:t>
            </a: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) начинала и заканчивала очередную сказку, а ведущая программы (</a:t>
            </a:r>
            <a:r>
              <a:rPr lang="ru-RU" sz="2000" b="1" i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Кравчук Т.</a:t>
            </a: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) рассказывала о жизни и творчестве А.Роу.</a:t>
            </a:r>
          </a:p>
          <a:p>
            <a:pPr>
              <a:lnSpc>
                <a:spcPct val="115000"/>
              </a:lnSpc>
            </a:pP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Из 16-ти  его сказок, были показаны наиболее значимые фрагменты из фильмов.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рямоугольник 1"/>
          <p:cNvSpPr>
            <a:spLocks noChangeArrowheads="1"/>
          </p:cNvSpPr>
          <p:nvPr/>
        </p:nvSpPr>
        <p:spPr bwMode="auto">
          <a:xfrm>
            <a:off x="2484438" y="0"/>
            <a:ext cx="50101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b="1" i="1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По-щучьему</a:t>
            </a:r>
            <a:r>
              <a:rPr lang="ru-RU" sz="2000" b="1" i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велень</a:t>
            </a: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ю» - первый  фильм режиссера. На сцене он был показан  </a:t>
            </a:r>
          </a:p>
          <a:p>
            <a:pPr>
              <a:lnSpc>
                <a:spcPct val="115000"/>
              </a:lnSpc>
            </a:pP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кукольным театром (</a:t>
            </a:r>
            <a:r>
              <a:rPr lang="ru-RU" sz="2000" b="1" i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кукловоды: Кисель Т, Куусмаа Л., Маврина К.,  Хрулев М</a:t>
            </a: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).</a:t>
            </a:r>
          </a:p>
        </p:txBody>
      </p:sp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15888"/>
            <a:ext cx="21177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Прямоугольник 4"/>
          <p:cNvSpPr>
            <a:spLocks noChangeArrowheads="1"/>
          </p:cNvSpPr>
          <p:nvPr/>
        </p:nvSpPr>
        <p:spPr bwMode="auto">
          <a:xfrm>
            <a:off x="-2124075" y="2060575"/>
            <a:ext cx="57943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endParaRPr lang="ru-RU" sz="2000" b="1">
              <a:solidFill>
                <a:srgbClr val="0000A2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endParaRPr lang="ru-RU" sz="2000" b="1">
              <a:solidFill>
                <a:srgbClr val="0000A2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580" name="Прямоугольник 5"/>
          <p:cNvSpPr>
            <a:spLocks noChangeArrowheads="1"/>
          </p:cNvSpPr>
          <p:nvPr/>
        </p:nvSpPr>
        <p:spPr bwMode="auto">
          <a:xfrm>
            <a:off x="250825" y="5013325"/>
            <a:ext cx="5688013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Под веселую песню «Бабка-Ежка» Кикимор </a:t>
            </a:r>
            <a:r>
              <a:rPr lang="ru-RU" sz="2000" b="1" i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АмоськинаА, Маврина К</a:t>
            </a: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.) лихо отплясывали Баба-Яга </a:t>
            </a:r>
            <a:r>
              <a:rPr lang="ru-RU" sz="2000" b="1" i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(Куусмаа С</a:t>
            </a: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.) и ее Избушка-на Курьих Ножках  </a:t>
            </a:r>
            <a:r>
              <a:rPr lang="ru-RU" sz="2000" b="1" i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(Куусмаа Л.). 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endParaRPr lang="ru-RU" sz="120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581" name="Прямоугольник 2"/>
          <p:cNvSpPr>
            <a:spLocks noChangeArrowheads="1"/>
          </p:cNvSpPr>
          <p:nvPr/>
        </p:nvSpPr>
        <p:spPr bwMode="auto">
          <a:xfrm>
            <a:off x="179388" y="1773238"/>
            <a:ext cx="5864225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       Из сказки </a:t>
            </a:r>
            <a:r>
              <a:rPr lang="ru-RU" sz="2000" b="1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b="1" i="1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Морозко» </a:t>
            </a: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был показан эпизод сватовства Марфушеньки. Роли сыграли: мачеха (</a:t>
            </a:r>
            <a:r>
              <a:rPr lang="ru-RU" sz="2000" b="1" i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Остроумова Г.</a:t>
            </a: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), Марфуша (</a:t>
            </a:r>
            <a:r>
              <a:rPr lang="ru-RU" sz="2000" b="1" i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Максимова Н.),</a:t>
            </a: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  </a:t>
            </a:r>
          </a:p>
          <a:p>
            <a:pPr algn="ctr">
              <a:lnSpc>
                <a:spcPct val="115000"/>
              </a:lnSpc>
            </a:pP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сваха (</a:t>
            </a:r>
            <a:r>
              <a:rPr lang="ru-RU" sz="2000" b="1" i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Полетаева</a:t>
            </a:r>
            <a:r>
              <a:rPr lang="en-US" sz="2000" b="1" i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>
                <a:solidFill>
                  <a:srgbClr val="0000A2"/>
                </a:solidFill>
                <a:ea typeface="Calibri" pitchFamily="34" charset="0"/>
                <a:cs typeface="Times New Roman" pitchFamily="18" charset="0"/>
              </a:rPr>
              <a:t>Н.</a:t>
            </a: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),жених </a:t>
            </a:r>
            <a:r>
              <a:rPr lang="ru-RU" sz="2000" b="1" i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(Хрулев М.),</a:t>
            </a: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падчерица (</a:t>
            </a:r>
            <a:r>
              <a:rPr lang="ru-RU" sz="2000" b="1" i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Маврина К</a:t>
            </a: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.) </a:t>
            </a:r>
          </a:p>
          <a:p>
            <a:pPr algn="ctr">
              <a:lnSpc>
                <a:spcPct val="115000"/>
              </a:lnSpc>
            </a:pP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endParaRPr lang="ru-RU"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582" name="Прямоугольник 7"/>
          <p:cNvSpPr>
            <a:spLocks noChangeArrowheads="1"/>
          </p:cNvSpPr>
          <p:nvPr/>
        </p:nvSpPr>
        <p:spPr bwMode="auto">
          <a:xfrm>
            <a:off x="3348038" y="3644900"/>
            <a:ext cx="5500687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>
                <a:solidFill>
                  <a:srgbClr val="0000A2"/>
                </a:solidFill>
                <a:latin typeface="Arial Narrow" pitchFamily="34" charset="0"/>
                <a:cs typeface="Times New Roman" pitchFamily="18" charset="0"/>
              </a:rPr>
              <a:t>Для показа сказки </a:t>
            </a:r>
            <a:r>
              <a:rPr lang="ru-RU" sz="2000" b="1" i="1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«Огонь, вода и…медные трубы</a:t>
            </a:r>
            <a:r>
              <a:rPr lang="ru-RU" sz="2000" b="1">
                <a:solidFill>
                  <a:srgbClr val="0000A2"/>
                </a:solidFill>
                <a:latin typeface="Arial Narrow" pitchFamily="34" charset="0"/>
                <a:cs typeface="Times New Roman" pitchFamily="18" charset="0"/>
              </a:rPr>
              <a:t>» был взят фрагмент– диалогняни (</a:t>
            </a:r>
            <a:r>
              <a:rPr lang="ru-RU" sz="2000" b="1" i="1">
                <a:solidFill>
                  <a:srgbClr val="0000A2"/>
                </a:solidFill>
                <a:latin typeface="Arial Narrow" pitchFamily="34" charset="0"/>
                <a:cs typeface="Times New Roman" pitchFamily="18" charset="0"/>
              </a:rPr>
              <a:t>Остроумова Г.</a:t>
            </a:r>
            <a:r>
              <a:rPr lang="ru-RU" sz="2000" b="1">
                <a:solidFill>
                  <a:srgbClr val="0000A2"/>
                </a:solidFill>
                <a:latin typeface="Arial Narrow" pitchFamily="34" charset="0"/>
                <a:cs typeface="Times New Roman" pitchFamily="18" charset="0"/>
              </a:rPr>
              <a:t>) и Варвары (</a:t>
            </a:r>
            <a:r>
              <a:rPr lang="ru-RU" sz="2000" b="1" i="1">
                <a:solidFill>
                  <a:srgbClr val="0000A2"/>
                </a:solidFill>
                <a:latin typeface="Arial Narrow" pitchFamily="34" charset="0"/>
                <a:cs typeface="Times New Roman" pitchFamily="18" charset="0"/>
              </a:rPr>
              <a:t>Куусмаа Л</a:t>
            </a:r>
            <a:r>
              <a:rPr lang="ru-RU" sz="2000" b="1">
                <a:solidFill>
                  <a:srgbClr val="0000A2"/>
                </a:solidFill>
                <a:latin typeface="Arial Narrow" pitchFamily="34" charset="0"/>
                <a:cs typeface="Times New Roman" pitchFamily="18" charset="0"/>
              </a:rPr>
              <a:t>.)</a:t>
            </a:r>
            <a:endParaRPr lang="ru-RU" sz="2000" b="1">
              <a:solidFill>
                <a:srgbClr val="0000A2"/>
              </a:solidFill>
              <a:latin typeface="Arial Narrow" pitchFamily="34" charset="0"/>
            </a:endParaRPr>
          </a:p>
          <a:p>
            <a:pPr algn="ctr">
              <a:lnSpc>
                <a:spcPct val="115000"/>
              </a:lnSpc>
            </a:pPr>
            <a:endParaRPr lang="ru-RU" sz="2000" b="1">
              <a:solidFill>
                <a:srgbClr val="0000A2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24583" name="Picture 2" descr="D:\фото\3. Мероприятия за 2016 год\фото по РОУ\в редакцию\DSCN0806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6800" y="152400"/>
            <a:ext cx="1331913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4" descr="D:\фото\3. Мероприятия за 2016 год\фото по РОУ\2016-12-08_214810 - копия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5350" y="1725613"/>
            <a:ext cx="2882900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5" descr="D:\фото\3. Мероприятия за 2016 год\фото по РОУ\2016-12-08_21090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3644900"/>
            <a:ext cx="280828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3" descr="C:\Users\Дом\Desktop\фото по РОУ\2016-12-08_21224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75350" y="5151438"/>
            <a:ext cx="2773363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1"/>
          <p:cNvSpPr>
            <a:spLocks noChangeArrowheads="1"/>
          </p:cNvSpPr>
          <p:nvPr/>
        </p:nvSpPr>
        <p:spPr bwMode="auto">
          <a:xfrm>
            <a:off x="468313" y="188913"/>
            <a:ext cx="84248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endParaRPr lang="ru-RU" sz="1200" b="1">
              <a:solidFill>
                <a:srgbClr val="0000A2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endParaRPr lang="ru-RU" sz="1200" b="1">
              <a:solidFill>
                <a:srgbClr val="0000A2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5602" name="Прямоугольник 5"/>
          <p:cNvSpPr>
            <a:spLocks noChangeArrowheads="1"/>
          </p:cNvSpPr>
          <p:nvPr/>
        </p:nvSpPr>
        <p:spPr bwMode="auto">
          <a:xfrm>
            <a:off x="3203575" y="2349500"/>
            <a:ext cx="5940425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Веселые Скоморохи </a:t>
            </a:r>
            <a:r>
              <a:rPr lang="ru-RU" sz="2000" b="1" i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(Куусмаа В. </a:t>
            </a:r>
            <a:r>
              <a:rPr lang="ru-RU" sz="2000" b="1" i="1">
                <a:solidFill>
                  <a:srgbClr val="0000A2"/>
                </a:solidFill>
                <a:ea typeface="Calibri" pitchFamily="34" charset="0"/>
                <a:cs typeface="Times New Roman" pitchFamily="18" charset="0"/>
              </a:rPr>
              <a:t>и</a:t>
            </a:r>
            <a:r>
              <a:rPr lang="ru-RU" sz="2000" b="1" i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Максимова Н.) </a:t>
            </a: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комментировали сказку и проводили игру со зрителями.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233613"/>
            <a:ext cx="29083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Прямоугольник 7"/>
          <p:cNvSpPr>
            <a:spLocks noChangeArrowheads="1"/>
          </p:cNvSpPr>
          <p:nvPr/>
        </p:nvSpPr>
        <p:spPr bwMode="auto">
          <a:xfrm>
            <a:off x="2592388" y="0"/>
            <a:ext cx="4175125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A2"/>
                </a:solidFill>
                <a:latin typeface="Arial Narrow" pitchFamily="34" charset="0"/>
              </a:rPr>
              <a:t>Порадовали зрителей и выступление ложкарей, танцы, показанные ребятами школы-интерната «Черемушки» и танцевального </a:t>
            </a:r>
          </a:p>
          <a:p>
            <a:r>
              <a:rPr lang="ru-RU">
                <a:solidFill>
                  <a:srgbClr val="0000A2"/>
                </a:solidFill>
                <a:latin typeface="Arial Narrow" pitchFamily="34" charset="0"/>
              </a:rPr>
              <a:t>кружка «Барбарики» (</a:t>
            </a:r>
            <a:r>
              <a:rPr lang="ru-RU" i="1">
                <a:solidFill>
                  <a:srgbClr val="0000A2"/>
                </a:solidFill>
                <a:latin typeface="Arial Narrow" pitchFamily="34" charset="0"/>
              </a:rPr>
              <a:t>руководители Харитонович С.,  Перевозчикова Е., Куликова Т., Кравчук Т.).</a:t>
            </a:r>
          </a:p>
        </p:txBody>
      </p:sp>
      <p:pic>
        <p:nvPicPr>
          <p:cNvPr id="25605" name="Picture 2" descr="C:\Users\Дом\Desktop\фото по РОУ\2016-12-08_21164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82575"/>
            <a:ext cx="229870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 descr="C:\Users\Дом\Desktop\фото по РОУ\DSCN07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7513" y="204788"/>
            <a:ext cx="227012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Прямоугольник 10"/>
          <p:cNvSpPr>
            <a:spLocks noChangeArrowheads="1"/>
          </p:cNvSpPr>
          <p:nvPr/>
        </p:nvSpPr>
        <p:spPr bwMode="auto">
          <a:xfrm>
            <a:off x="214313" y="3959225"/>
            <a:ext cx="8964612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Заключительную песню «Старушек-Веселушек» исполнили </a:t>
            </a:r>
            <a:r>
              <a:rPr lang="ru-RU" sz="2000" b="1" i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(Котлячкова Л.,  Кисель Т., Остроумова Г., Полетаева Н.), а  Куусмаа С. </a:t>
            </a: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песней «Роу нам показал доброту всех сказок…» закончил программу. </a:t>
            </a:r>
          </a:p>
        </p:txBody>
      </p:sp>
      <p:sp>
        <p:nvSpPr>
          <p:cNvPr id="25608" name="Прямоугольник 12"/>
          <p:cNvSpPr>
            <a:spLocks noChangeArrowheads="1"/>
          </p:cNvSpPr>
          <p:nvPr/>
        </p:nvSpPr>
        <p:spPr bwMode="auto">
          <a:xfrm>
            <a:off x="179388" y="5141913"/>
            <a:ext cx="8704262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Участникам программы приходилось играть по 2-3 роли,  выкладываясь полностью, не считаясь со временем. </a:t>
            </a:r>
          </a:p>
          <a:p>
            <a:pPr algn="ctr">
              <a:lnSpc>
                <a:spcPct val="115000"/>
              </a:lnSpc>
            </a:pP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Была проведена большая работа по оформлению сцены, изготовлению декораций, реквизита, пошиву костюмов.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Прямоугольник 3"/>
          <p:cNvSpPr>
            <a:spLocks noChangeArrowheads="1"/>
          </p:cNvSpPr>
          <p:nvPr/>
        </p:nvSpPr>
        <p:spPr bwMode="auto">
          <a:xfrm>
            <a:off x="3419475" y="3062288"/>
            <a:ext cx="5113338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>
                <a:solidFill>
                  <a:srgbClr val="0000A2"/>
                </a:solidFill>
                <a:latin typeface="Arial Narrow" pitchFamily="34" charset="0"/>
                <a:cs typeface="Times New Roman" pitchFamily="18" charset="0"/>
              </a:rPr>
              <a:t>Наградой всем участникам концерта стали теплые слова и отзывы членов жюри и благодарных зрителей, которые с удовольствием вспомнили сказки нашего Детства!</a:t>
            </a:r>
            <a:endParaRPr lang="ru-RU" sz="2000" b="1">
              <a:solidFill>
                <a:srgbClr val="0000A2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6626" name="Picture 6" descr="C:\Users\Дом\Desktop\фото по РОУ\DSCN06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25" y="184150"/>
            <a:ext cx="2693988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Прямоугольник 4"/>
          <p:cNvSpPr>
            <a:spLocks noChangeArrowheads="1"/>
          </p:cNvSpPr>
          <p:nvPr/>
        </p:nvSpPr>
        <p:spPr bwMode="auto">
          <a:xfrm>
            <a:off x="3419475" y="107950"/>
            <a:ext cx="5256213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Представленная на суд районного жюри программа получилась красочной и музыкальной.</a:t>
            </a:r>
            <a:r>
              <a:rPr lang="ru-RU" sz="2000" b="1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Даже присутствовали некоторые элементы волшебства: распускались цветы на пеньке, который поливала Настенька</a:t>
            </a:r>
            <a:r>
              <a:rPr lang="ru-RU" sz="2000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, «</a:t>
            </a: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полыхал» огонь за заслонкой печи у Бабы-Яги, </a:t>
            </a:r>
            <a:endParaRPr lang="ru-RU" b="1">
              <a:solidFill>
                <a:srgbClr val="000000"/>
              </a:solidFill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b="1">
                <a:solidFill>
                  <a:srgbClr val="0000A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а в заключении неожиданно  появилась надпись «Конец» на окошке у Сказочницы…</a:t>
            </a:r>
          </a:p>
        </p:txBody>
      </p:sp>
      <p:pic>
        <p:nvPicPr>
          <p:cNvPr id="26628" name="Picture 2" descr="D:\фото\3. Мероприятия за 2016 год\фото по РОУ\DSCN07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613" y="4652963"/>
            <a:ext cx="18288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 descr="D:\фото\3. Мероприятия за 2016 год\фото по РОУ\DSCN078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875" y="2492375"/>
            <a:ext cx="2651125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Прямоугольник 6"/>
          <p:cNvSpPr>
            <a:spLocks noChangeArrowheads="1"/>
          </p:cNvSpPr>
          <p:nvPr/>
        </p:nvSpPr>
        <p:spPr bwMode="auto">
          <a:xfrm>
            <a:off x="2771775" y="4897438"/>
            <a:ext cx="60483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>
                <a:solidFill>
                  <a:srgbClr val="0000A2"/>
                </a:solidFill>
                <a:latin typeface="Arial Narrow" pitchFamily="34" charset="0"/>
                <a:cs typeface="Times New Roman" pitchFamily="18" charset="0"/>
              </a:rPr>
              <a:t>Концерт закончился, а все в зрительном зале сидели и ждали продолжения… </a:t>
            </a:r>
            <a:endParaRPr lang="ru-RU" sz="20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6631" name="Прямоугольник 7"/>
          <p:cNvSpPr>
            <a:spLocks noChangeArrowheads="1"/>
          </p:cNvSpPr>
          <p:nvPr/>
        </p:nvSpPr>
        <p:spPr bwMode="auto">
          <a:xfrm>
            <a:off x="2411413" y="5805488"/>
            <a:ext cx="660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  <a:latin typeface="Arial Narrow" pitchFamily="34" charset="0"/>
              </a:rPr>
              <a:t>(Ответственные за мероприятие  Кисель Т.А., Кравчук Т.А.,  Куусмаа В.А.)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Дом\Desktop\фото выставка\Новая папка\DSCN08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7513" y="3357563"/>
            <a:ext cx="5041900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11188" y="115888"/>
            <a:ext cx="8064500" cy="1385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15 декабря 2016 года</a:t>
            </a:r>
            <a:b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sz="2400" b="1" i="1" kern="0" dirty="0">
                <a:solidFill>
                  <a:srgbClr val="000099"/>
                </a:solidFill>
                <a:latin typeface="Bookman Old Style" panose="02050604050505020204" pitchFamily="18" charset="0"/>
                <a:cs typeface="+mn-cs"/>
              </a:rPr>
              <a:t>областная выставка ДПИ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u="sng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«Волшебник Новый год»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27651" name="Прямоугольник 2"/>
          <p:cNvSpPr>
            <a:spLocks noChangeArrowheads="1"/>
          </p:cNvSpPr>
          <p:nvPr/>
        </p:nvSpPr>
        <p:spPr bwMode="auto">
          <a:xfrm>
            <a:off x="684213" y="6145213"/>
            <a:ext cx="76327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Arial Narrow" pitchFamily="34" charset="0"/>
              </a:rPr>
              <a:t>(руководитель кружка Кравчук Т.А.)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438" y="1636713"/>
            <a:ext cx="8856662" cy="1568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Приняли участие в областной выставке декоративно-прикладного искусства «Волшебник Новый год».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Отправлено на выставку 7 работ, приняли участие в изготовлении поделок 4 человека (</a:t>
            </a:r>
            <a:r>
              <a:rPr lang="ru-RU" sz="2400" b="1" i="1" kern="0" dirty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кружок «</a:t>
            </a:r>
            <a:r>
              <a:rPr lang="ru-RU" sz="2400" b="1" i="1" kern="0" dirty="0" err="1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Одаренок</a:t>
            </a:r>
            <a:r>
              <a:rPr lang="ru-RU" sz="2400" b="1" i="1" kern="0" dirty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»)</a:t>
            </a:r>
            <a:endParaRPr lang="ru-RU" sz="2400" i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D:\фото\3. Мероприятия за 2016 год\ЕЛКИ в 2017г\НОВ.ГОД 2017 В САДИКЕ\DSCN08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2997200"/>
            <a:ext cx="56165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8600" y="0"/>
            <a:ext cx="89154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23 декабря 2016 года</a:t>
            </a:r>
            <a:b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sz="2400" b="1" i="1" kern="0" dirty="0">
                <a:solidFill>
                  <a:srgbClr val="000099"/>
                </a:solidFill>
                <a:latin typeface="Bookman Old Style" panose="02050604050505020204" pitchFamily="18" charset="0"/>
                <a:cs typeface="+mn-cs"/>
              </a:rPr>
              <a:t>выставка детских рисунков, поделок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kern="0" dirty="0">
                <a:solidFill>
                  <a:srgbClr val="000099"/>
                </a:solidFill>
                <a:latin typeface="Bookman Old Style" panose="02050604050505020204" pitchFamily="18" charset="0"/>
                <a:cs typeface="+mn-cs"/>
              </a:rPr>
              <a:t> и </a:t>
            </a:r>
            <a:r>
              <a:rPr lang="ru-RU" sz="2400" b="1" i="1" kern="0" dirty="0" err="1">
                <a:solidFill>
                  <a:srgbClr val="000099"/>
                </a:solidFill>
                <a:latin typeface="Bookman Old Style" panose="02050604050505020204" pitchFamily="18" charset="0"/>
                <a:cs typeface="+mn-cs"/>
              </a:rPr>
              <a:t>вырезанок</a:t>
            </a:r>
            <a:r>
              <a:rPr lang="ru-RU" sz="2400" b="1" i="1" kern="0" dirty="0">
                <a:solidFill>
                  <a:srgbClr val="000099"/>
                </a:solidFill>
                <a:latin typeface="Bookman Old Style" panose="02050604050505020204" pitchFamily="18" charset="0"/>
                <a:cs typeface="+mn-cs"/>
              </a:rPr>
              <a:t> из бумаги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kern="0" dirty="0">
                <a:solidFill>
                  <a:srgbClr val="000099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sz="3200" b="1" i="1" u="sng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«Новый 2017 год»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900" y="1773238"/>
            <a:ext cx="8928100" cy="1190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Дети на кружке «Одаренок» из цветной бумаги вырезали картинки на новогоднюю тему, делали различные поделки из бумаги и картона, рисовали рисунки…</a:t>
            </a:r>
          </a:p>
          <a:p>
            <a:pPr algn="ctr"/>
            <a:r>
              <a:rPr lang="ru-RU" b="1" i="1">
                <a:solidFill>
                  <a:srgbClr val="0000A2"/>
                </a:solidFill>
                <a:latin typeface="Arial Narrow" pitchFamily="34" charset="0"/>
              </a:rPr>
              <a:t>Приняли участие 12 человек (более 40 работ)</a:t>
            </a:r>
            <a:endParaRPr lang="ru-RU" i="1">
              <a:latin typeface="Trebuchet MS" pitchFamily="34" charset="0"/>
            </a:endParaRPr>
          </a:p>
        </p:txBody>
      </p:sp>
      <p:sp>
        <p:nvSpPr>
          <p:cNvPr id="28676" name="Прямоугольник 3"/>
          <p:cNvSpPr>
            <a:spLocks noChangeArrowheads="1"/>
          </p:cNvSpPr>
          <p:nvPr/>
        </p:nvSpPr>
        <p:spPr bwMode="auto">
          <a:xfrm>
            <a:off x="395288" y="6202363"/>
            <a:ext cx="84248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Arial Narrow" pitchFamily="34" charset="0"/>
              </a:rPr>
              <a:t>(руководитель кружка Кравчук Т.А.)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88" y="115888"/>
            <a:ext cx="8856662" cy="1755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25 декабря 2016 года</a:t>
            </a:r>
            <a:b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sz="2400" b="1" i="1" kern="0" dirty="0">
                <a:solidFill>
                  <a:srgbClr val="000099"/>
                </a:solidFill>
                <a:latin typeface="Bookman Old Style" panose="02050604050505020204" pitchFamily="18" charset="0"/>
                <a:cs typeface="+mn-cs"/>
              </a:rPr>
              <a:t>выставка-продажа работ ДПИ в Доме детского творчества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kern="0" dirty="0">
                <a:solidFill>
                  <a:srgbClr val="000099"/>
                </a:solidFill>
                <a:latin typeface="Bookman Old Style" panose="02050604050505020204" pitchFamily="18" charset="0"/>
                <a:cs typeface="+mn-cs"/>
              </a:rPr>
              <a:t>     </a:t>
            </a:r>
            <a:r>
              <a:rPr lang="ru-RU" sz="3200" b="1" i="1" u="sng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«Новогодний калейдоскоп»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29698" name="Прямоугольник 2"/>
          <p:cNvSpPr>
            <a:spLocks noChangeArrowheads="1"/>
          </p:cNvSpPr>
          <p:nvPr/>
        </p:nvSpPr>
        <p:spPr bwMode="auto">
          <a:xfrm>
            <a:off x="403225" y="6210300"/>
            <a:ext cx="7777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  <a:latin typeface="Arial Narrow" pitchFamily="34" charset="0"/>
              </a:rPr>
              <a:t>(Ответственный за мероприятие Кравчук Т.А.)</a:t>
            </a:r>
          </a:p>
        </p:txBody>
      </p:sp>
      <p:pic>
        <p:nvPicPr>
          <p:cNvPr id="29699" name="Picture 2" descr="C:\Users\Дом\Desktop\РАЗНОЕ\ИЗГОТОВИТЬ\Новая папка\getImage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4513" y="3406775"/>
            <a:ext cx="10302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 descr="C:\Users\Дом\Desktop\РАЗНОЕ\ИЗГОТОВИТЬ\Новая папка\i (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4700" y="4797425"/>
            <a:ext cx="1119188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 descr="C:\Users\Дом\Desktop\РАЗНОЕ\ИЗГОТОВИТЬ\Новая папка\p1030878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788" y="3519488"/>
            <a:ext cx="957262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5" descr="C:\Users\Дом\Desktop\РАЗНОЕ\ИЗГОТОВИТЬ\Новая папка\2012-11-04_20.24.4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4238" y="4727575"/>
            <a:ext cx="801687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6" descr="C:\Users\Дом\Desktop\РАЗНОЕ\ИЗГОТОВИТЬ\Новая папка\76507856_x_24fe967f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9775" y="3317875"/>
            <a:ext cx="823913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7" descr="C:\Users\Дом\Desktop\РАЗНОЕ\ИЗГОТОВИТЬ\Новая папка\58670804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14513" y="2060575"/>
            <a:ext cx="12954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8" descr="C:\Users\Дом\Desktop\РАЗНОЕ\ИЗГОТОВИТЬ\Новая папка\dscn969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3850" y="4881563"/>
            <a:ext cx="127635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9" descr="C:\Users\Дом\Desktop\РАЗНОЕ\01. творчество\1. ПЕРЕНЕСЕНО\10. ПОДАРОК\image (8)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5288" y="1871663"/>
            <a:ext cx="795337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10" descr="C:\Users\Дом\Desktop\РАЗНОЕ\01. творчество\бутылки\909c125c36996508d762187d54b611d7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24238" y="2060575"/>
            <a:ext cx="7175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291013" y="2060575"/>
            <a:ext cx="4602162" cy="3444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00A2"/>
                </a:solidFill>
                <a:latin typeface="Arial Narrow" pitchFamily="34" charset="0"/>
              </a:rPr>
              <a:t>Организаторы выставки – районный  Дом Детского Творчества.</a:t>
            </a:r>
          </a:p>
          <a:p>
            <a:pPr algn="ctr"/>
            <a:r>
              <a:rPr lang="ru-RU" sz="2000" b="1">
                <a:solidFill>
                  <a:srgbClr val="0000A2"/>
                </a:solidFill>
                <a:latin typeface="Arial Narrow" pitchFamily="34" charset="0"/>
              </a:rPr>
              <a:t>Всего представлено на выставку-продажу 48 работ.</a:t>
            </a:r>
          </a:p>
          <a:p>
            <a:pPr algn="ctr"/>
            <a:r>
              <a:rPr lang="ru-RU" sz="2000" b="1">
                <a:solidFill>
                  <a:srgbClr val="0000A2"/>
                </a:solidFill>
                <a:latin typeface="Arial Narrow" pitchFamily="34" charset="0"/>
              </a:rPr>
              <a:t>Активное участие  приняли ребята школы интерната «Черемушки» </a:t>
            </a:r>
            <a:r>
              <a:rPr lang="ru-RU" sz="2000" b="1" i="1">
                <a:solidFill>
                  <a:srgbClr val="0000A2"/>
                </a:solidFill>
                <a:latin typeface="Arial Narrow" pitchFamily="34" charset="0"/>
              </a:rPr>
              <a:t>(препод: Куликова Т.Т.), </a:t>
            </a:r>
          </a:p>
          <a:p>
            <a:pPr algn="ctr"/>
            <a:r>
              <a:rPr lang="ru-RU" sz="2000" b="1">
                <a:solidFill>
                  <a:srgbClr val="0000A2"/>
                </a:solidFill>
                <a:latin typeface="Arial Narrow" pitchFamily="34" charset="0"/>
              </a:rPr>
              <a:t>ребята кружка «Одаренок» при Доме культуры  </a:t>
            </a:r>
          </a:p>
          <a:p>
            <a:pPr algn="ctr"/>
            <a:r>
              <a:rPr lang="ru-RU" sz="2000" b="1" i="1">
                <a:solidFill>
                  <a:srgbClr val="0000A2"/>
                </a:solidFill>
                <a:latin typeface="Arial Narrow" pitchFamily="34" charset="0"/>
              </a:rPr>
              <a:t>(рук. кружка Кравчук Т.А.)</a:t>
            </a:r>
            <a:endParaRPr lang="ru-RU" sz="2000" i="1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88" y="115888"/>
            <a:ext cx="8713787" cy="1385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27 декабря октября 2016 года</a:t>
            </a:r>
            <a:b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sz="2400" b="1" i="1" kern="0" dirty="0">
                <a:solidFill>
                  <a:srgbClr val="000099"/>
                </a:solidFill>
                <a:latin typeface="Bookman Old Style" panose="02050604050505020204" pitchFamily="18" charset="0"/>
                <a:cs typeface="+mn-cs"/>
              </a:rPr>
              <a:t>детская новогодняя елка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u="sng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«Путешествие в Страну </a:t>
            </a:r>
            <a:r>
              <a:rPr lang="ru-RU" sz="3200" b="1" i="1" u="sng" kern="0" dirty="0" err="1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Новогодию</a:t>
            </a: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» 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27200" y="1541463"/>
            <a:ext cx="7416800" cy="17399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Ведущая программы </a:t>
            </a:r>
            <a:r>
              <a:rPr lang="ru-RU" b="1" i="1">
                <a:solidFill>
                  <a:srgbClr val="0000A2"/>
                </a:solidFill>
                <a:latin typeface="Arial Narrow" pitchFamily="34" charset="0"/>
              </a:rPr>
              <a:t>(Кравчук Т</a:t>
            </a:r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.) зачитала детям телеграмму, в которой Дед Мороз и Снегурочка приглашают детей в сказочную страну Новогодию.</a:t>
            </a:r>
          </a:p>
          <a:p>
            <a:pPr algn="ctr"/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На «поезде», который изображают дети, взявшись за руки, вместе с Карлсоном (</a:t>
            </a:r>
            <a:r>
              <a:rPr lang="ru-RU" b="1" i="1">
                <a:solidFill>
                  <a:srgbClr val="0000A2"/>
                </a:solidFill>
                <a:latin typeface="Arial Narrow" pitchFamily="34" charset="0"/>
              </a:rPr>
              <a:t>Остроумова Г</a:t>
            </a:r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.) начинается «путешествие»…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11413" y="3141663"/>
            <a:ext cx="4662487" cy="1465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Первая «остановка поезда»</a:t>
            </a:r>
          </a:p>
          <a:p>
            <a:pPr algn="ctr"/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 - </a:t>
            </a:r>
            <a:r>
              <a:rPr lang="ru-RU" b="1" i="1">
                <a:solidFill>
                  <a:srgbClr val="FF0000"/>
                </a:solidFill>
                <a:latin typeface="Arial Narrow" pitchFamily="34" charset="0"/>
              </a:rPr>
              <a:t>Тридесятое царство.</a:t>
            </a:r>
          </a:p>
          <a:p>
            <a:pPr algn="ctr"/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Царь (</a:t>
            </a:r>
            <a:r>
              <a:rPr lang="ru-RU" b="1" i="1">
                <a:solidFill>
                  <a:srgbClr val="0000A2"/>
                </a:solidFill>
                <a:latin typeface="Arial Narrow" pitchFamily="34" charset="0"/>
              </a:rPr>
              <a:t>Трушляков Ю.) </a:t>
            </a:r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дает детям игровое задание, выполнив которое, они продолжают свое «путешествие</a:t>
            </a:r>
            <a:r>
              <a:rPr lang="ru-RU" b="1" i="1">
                <a:solidFill>
                  <a:srgbClr val="0000A2"/>
                </a:solidFill>
                <a:latin typeface="Arial Narrow" pitchFamily="34" charset="0"/>
              </a:rPr>
              <a:t>»</a:t>
            </a:r>
            <a:endParaRPr lang="ru-RU" i="1">
              <a:solidFill>
                <a:srgbClr val="0000A2"/>
              </a:solidFill>
              <a:latin typeface="Trebuchet MS" pitchFamily="34" charset="0"/>
            </a:endParaRPr>
          </a:p>
        </p:txBody>
      </p:sp>
      <p:pic>
        <p:nvPicPr>
          <p:cNvPr id="30724" name="Picture 4" descr="D:\фото\ЕЛКИ в 2017г\фото Любы елка новогодия\P1040504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8325" y="3667125"/>
            <a:ext cx="200501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528763"/>
            <a:ext cx="1431925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55875" y="4797425"/>
            <a:ext cx="4476750" cy="17399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Следующая станция – </a:t>
            </a:r>
            <a:r>
              <a:rPr lang="ru-RU" b="1" i="1">
                <a:solidFill>
                  <a:srgbClr val="FF0000"/>
                </a:solidFill>
                <a:latin typeface="Arial Narrow" pitchFamily="34" charset="0"/>
              </a:rPr>
              <a:t>Болотная</a:t>
            </a:r>
          </a:p>
          <a:p>
            <a:pPr algn="ctr"/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Баба-Яга (</a:t>
            </a:r>
            <a:r>
              <a:rPr lang="ru-RU" b="1" i="1">
                <a:solidFill>
                  <a:srgbClr val="0000A2"/>
                </a:solidFill>
                <a:latin typeface="Arial Narrow" pitchFamily="34" charset="0"/>
              </a:rPr>
              <a:t>Кисель Т.) </a:t>
            </a:r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заваливает дорогу снежками, делает различные «пакости, а когда дети справляются с ее заданием, взять ее в страну Новогодию</a:t>
            </a:r>
            <a:endParaRPr lang="ru-RU">
              <a:latin typeface="Trebuchet MS" pitchFamily="34" charset="0"/>
            </a:endParaRPr>
          </a:p>
        </p:txBody>
      </p:sp>
      <p:pic>
        <p:nvPicPr>
          <p:cNvPr id="30727" name="Picture 5" descr="D:\фото\ЕЛКИ в 2017г\фото Любы елка новогодия\P1040509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775" y="4214813"/>
            <a:ext cx="21939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D:\фото\ЕЛКИ в 2017г\фото Любы елка новогодия\P1040522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8" y="2781300"/>
            <a:ext cx="2039937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6" descr="D:\фото\ЕЛКИ в 2017г\дет.елка в клубе 2\Новая папка\DSCN0917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750" y="188913"/>
            <a:ext cx="2116138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7" descr="D:\фото\ЕЛКИ в 2017г\фото Любы елка новогодия\P10405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29972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627313" y="115888"/>
            <a:ext cx="4222750" cy="11906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На остановке «</a:t>
            </a:r>
            <a:r>
              <a:rPr lang="ru-RU" b="1" i="1">
                <a:solidFill>
                  <a:srgbClr val="FF0000"/>
                </a:solidFill>
                <a:latin typeface="Arial Narrow" pitchFamily="34" charset="0"/>
              </a:rPr>
              <a:t>Снежной» </a:t>
            </a:r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Айболит (</a:t>
            </a:r>
            <a:r>
              <a:rPr lang="ru-RU" b="1" i="1">
                <a:solidFill>
                  <a:srgbClr val="0000A2"/>
                </a:solidFill>
                <a:latin typeface="Arial Narrow" pitchFamily="34" charset="0"/>
              </a:rPr>
              <a:t>Амоськина А</a:t>
            </a:r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.) раздает витамины всем, чтобы они не заболели в холодной стране Деда Мороза </a:t>
            </a:r>
            <a:endParaRPr lang="ru-RU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31749" name="Picture 8" descr="D:\фото\ЕЛКИ в 2017г\дет.елка в клубе 2\Новая папка\DSCN0911 - копи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4175" y="260350"/>
            <a:ext cx="179546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339975" y="2349500"/>
            <a:ext cx="3800475" cy="20145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Вместе с ними дети водили хороводы, играли в различные игры, рассказывали стишки и пели песни.</a:t>
            </a:r>
          </a:p>
          <a:p>
            <a:pPr algn="ctr"/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Дед Мороз всех угощал конфетами…</a:t>
            </a:r>
          </a:p>
          <a:p>
            <a:pPr algn="ctr"/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Все присутствующие дети</a:t>
            </a:r>
            <a:endParaRPr lang="ru-RU">
              <a:latin typeface="Trebuchet MS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8538" y="1412875"/>
            <a:ext cx="4664075" cy="915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Вот и </a:t>
            </a:r>
            <a:r>
              <a:rPr lang="ru-RU" b="1" i="1">
                <a:solidFill>
                  <a:srgbClr val="FF0000"/>
                </a:solidFill>
                <a:latin typeface="Arial Narrow" pitchFamily="34" charset="0"/>
              </a:rPr>
              <a:t>Страна Новогодия</a:t>
            </a:r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, где ребят встретили Дед Мороз (</a:t>
            </a:r>
            <a:r>
              <a:rPr lang="ru-RU" b="1" i="1">
                <a:solidFill>
                  <a:srgbClr val="0000A2"/>
                </a:solidFill>
                <a:latin typeface="Arial Narrow" pitchFamily="34" charset="0"/>
              </a:rPr>
              <a:t>Баженова А.) </a:t>
            </a:r>
          </a:p>
          <a:p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 и Снегурочка (</a:t>
            </a:r>
            <a:r>
              <a:rPr lang="ru-RU" b="1" i="1">
                <a:solidFill>
                  <a:srgbClr val="0000A2"/>
                </a:solidFill>
                <a:latin typeface="Arial Narrow" pitchFamily="34" charset="0"/>
              </a:rPr>
              <a:t>Мочалова К.</a:t>
            </a:r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)</a:t>
            </a:r>
          </a:p>
        </p:txBody>
      </p:sp>
      <p:pic>
        <p:nvPicPr>
          <p:cNvPr id="31752" name="Picture 9" descr="D:\фото\ЕЛКИ в 2017г\дет.елка в клубе 2\Новая папка\DSCN0929 - копи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6263" y="5011738"/>
            <a:ext cx="858837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03350" y="5300663"/>
            <a:ext cx="7580313" cy="6715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00A2"/>
                </a:solidFill>
                <a:latin typeface="Arial Narrow" pitchFamily="34" charset="0"/>
              </a:rPr>
              <a:t>   </a:t>
            </a:r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В конце праздника все получили подарки, которые Баба-Яга спрятала в своей Избушки (</a:t>
            </a:r>
            <a:r>
              <a:rPr lang="ru-RU" b="1" i="1">
                <a:solidFill>
                  <a:srgbClr val="0000A2"/>
                </a:solidFill>
                <a:latin typeface="Arial Narrow" pitchFamily="34" charset="0"/>
              </a:rPr>
              <a:t>Маврина К</a:t>
            </a:r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.) </a:t>
            </a:r>
            <a:endParaRPr lang="ru-RU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350" y="4437063"/>
            <a:ext cx="7331075" cy="9461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00A2"/>
                </a:solidFill>
                <a:latin typeface="Arial Narrow" pitchFamily="34" charset="0"/>
              </a:rPr>
              <a:t>             </a:t>
            </a:r>
            <a:r>
              <a:rPr lang="ru-RU" sz="2000" b="1">
                <a:solidFill>
                  <a:srgbClr val="0000A2"/>
                </a:solidFill>
              </a:rPr>
              <a:t>   </a:t>
            </a:r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были в карнавальных костюмах.</a:t>
            </a:r>
          </a:p>
          <a:p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 Активно участвовали в конкурсах, танцевали и веселились</a:t>
            </a:r>
            <a:endParaRPr lang="ru-RU" b="1">
              <a:solidFill>
                <a:srgbClr val="0000A2"/>
              </a:solidFill>
            </a:endParaRPr>
          </a:p>
          <a:p>
            <a:r>
              <a:rPr lang="ru-RU" b="1">
                <a:solidFill>
                  <a:srgbClr val="0000A2"/>
                </a:solidFill>
              </a:rPr>
              <a:t>у</a:t>
            </a:r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 елки.</a:t>
            </a:r>
            <a:endParaRPr lang="ru-RU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31755" name="Прямоугольник 6"/>
          <p:cNvSpPr>
            <a:spLocks noChangeArrowheads="1"/>
          </p:cNvSpPr>
          <p:nvPr/>
        </p:nvSpPr>
        <p:spPr bwMode="auto">
          <a:xfrm>
            <a:off x="1547813" y="6092825"/>
            <a:ext cx="7331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  <a:latin typeface="Arial Narrow" pitchFamily="34" charset="0"/>
              </a:rPr>
              <a:t>(Ответственный за проведение елки Кравчук Т.А.)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950" y="371475"/>
            <a:ext cx="579596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1октября 2016 года</a:t>
            </a:r>
            <a:br>
              <a:rPr lang="ru-RU" sz="32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sz="2400" b="1" i="1" kern="0" dirty="0">
                <a:solidFill>
                  <a:srgbClr val="000099"/>
                </a:solidFill>
                <a:latin typeface="Bookman Old Style" panose="02050604050505020204" pitchFamily="18" charset="0"/>
                <a:cs typeface="+mn-cs"/>
              </a:rPr>
              <a:t>районный фестиваль ко дню Пожилых людей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«Белой акации гроздья душистые»</a:t>
            </a:r>
            <a:endParaRPr lang="ru-RU" sz="32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pic>
        <p:nvPicPr>
          <p:cNvPr id="14338" name="Picture 4" descr="D:\КЛУБ\5. КАРТИНКИ для работы с сайтом, для кружков\5. календарные\2013091709545830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0"/>
            <a:ext cx="3241675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323850" y="2692400"/>
            <a:ext cx="84963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99"/>
                </a:solidFill>
                <a:latin typeface="Arial Narrow" pitchFamily="34" charset="0"/>
              </a:rPr>
              <a:t>           Положением районного конкурса</a:t>
            </a:r>
          </a:p>
          <a:p>
            <a:r>
              <a:rPr lang="ru-RU" sz="2400" b="1">
                <a:solidFill>
                  <a:srgbClr val="000099"/>
                </a:solidFill>
                <a:latin typeface="Arial Narrow" pitchFamily="34" charset="0"/>
              </a:rPr>
              <a:t> было предусмотрено представить песню из любого кинофильма   в год КИНО.</a:t>
            </a:r>
          </a:p>
          <a:p>
            <a:pPr algn="ctr"/>
            <a:r>
              <a:rPr lang="ru-RU" sz="2400" b="1">
                <a:solidFill>
                  <a:srgbClr val="000099"/>
                </a:solidFill>
                <a:latin typeface="Arial Narrow" pitchFamily="34" charset="0"/>
              </a:rPr>
              <a:t>Гришкинский Дом культуры представляли: </a:t>
            </a:r>
          </a:p>
          <a:p>
            <a:pPr algn="ctr"/>
            <a:r>
              <a:rPr lang="ru-RU" sz="2400" b="1">
                <a:solidFill>
                  <a:srgbClr val="000099"/>
                </a:solidFill>
                <a:latin typeface="Arial Narrow" pitchFamily="34" charset="0"/>
              </a:rPr>
              <a:t>вокальная группа «Россиянка», солист Комбаров Н.Е.</a:t>
            </a:r>
            <a:endParaRPr lang="ru-RU">
              <a:latin typeface="Trebuchet MS" pitchFamily="34" charset="0"/>
            </a:endParaRPr>
          </a:p>
        </p:txBody>
      </p:sp>
      <p:sp>
        <p:nvSpPr>
          <p:cNvPr id="14340" name="Прямоугольник 4"/>
          <p:cNvSpPr>
            <a:spLocks noChangeArrowheads="1"/>
          </p:cNvSpPr>
          <p:nvPr/>
        </p:nvSpPr>
        <p:spPr bwMode="auto">
          <a:xfrm>
            <a:off x="468313" y="5949950"/>
            <a:ext cx="8207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C00000"/>
                </a:solidFill>
                <a:latin typeface="Arial Narrow" pitchFamily="34" charset="0"/>
              </a:rPr>
              <a:t>(</a:t>
            </a:r>
            <a:r>
              <a:rPr lang="ru-RU" sz="2000" b="1" i="1">
                <a:solidFill>
                  <a:srgbClr val="C00000"/>
                </a:solidFill>
                <a:latin typeface="Arial Narrow" pitchFamily="34" charset="0"/>
              </a:rPr>
              <a:t>Ответственный за мероприятие Капишникова</a:t>
            </a:r>
            <a:r>
              <a:rPr lang="ru-RU" sz="2400" b="1" i="1">
                <a:solidFill>
                  <a:srgbClr val="C00000"/>
                </a:solidFill>
                <a:latin typeface="Arial Narrow" pitchFamily="34" charset="0"/>
              </a:rPr>
              <a:t> </a:t>
            </a:r>
            <a:r>
              <a:rPr lang="ru-RU" sz="2000" b="1" i="1">
                <a:solidFill>
                  <a:srgbClr val="C00000"/>
                </a:solidFill>
                <a:latin typeface="Arial Narrow" pitchFamily="34" charset="0"/>
              </a:rPr>
              <a:t>Л.Г.)</a:t>
            </a:r>
          </a:p>
        </p:txBody>
      </p:sp>
      <p:sp>
        <p:nvSpPr>
          <p:cNvPr id="14341" name="Прямоугольник 5"/>
          <p:cNvSpPr>
            <a:spLocks noChangeArrowheads="1"/>
          </p:cNvSpPr>
          <p:nvPr/>
        </p:nvSpPr>
        <p:spPr bwMode="auto">
          <a:xfrm>
            <a:off x="579438" y="4797425"/>
            <a:ext cx="82407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Arial Narrow" pitchFamily="34" charset="0"/>
              </a:rPr>
              <a:t>По итогам конкурса Гришкинский Дом культуры </a:t>
            </a:r>
          </a:p>
          <a:p>
            <a:pPr algn="ctr"/>
            <a:r>
              <a:rPr lang="ru-RU" sz="2400" b="1">
                <a:solidFill>
                  <a:srgbClr val="FF0000"/>
                </a:solidFill>
                <a:latin typeface="Arial Narrow" pitchFamily="34" charset="0"/>
              </a:rPr>
              <a:t>занял 2-е место</a:t>
            </a:r>
            <a:endParaRPr lang="ru-RU" sz="2400">
              <a:solidFill>
                <a:srgbClr val="FF0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D:\фото\3. Мероприятия за 2016 год\ЕЛКИ в 2017г\ник 5янв 2017  дома фото\SDC106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628775"/>
            <a:ext cx="20256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Прямоугольник 1"/>
          <p:cNvSpPr>
            <a:spLocks noChangeArrowheads="1"/>
          </p:cNvSpPr>
          <p:nvPr/>
        </p:nvSpPr>
        <p:spPr bwMode="auto">
          <a:xfrm>
            <a:off x="250825" y="188913"/>
            <a:ext cx="87852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FF0000"/>
                </a:solidFill>
                <a:latin typeface="Bookman Old Style" pitchFamily="18" charset="0"/>
              </a:rPr>
              <a:t>30 декабря 2016 года</a:t>
            </a:r>
            <a:br>
              <a:rPr lang="ru-RU" sz="2800" b="1" i="1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400" b="1" i="1">
                <a:solidFill>
                  <a:srgbClr val="000099"/>
                </a:solidFill>
              </a:rPr>
              <a:t>новогодняя театрализованная программа</a:t>
            </a:r>
          </a:p>
          <a:p>
            <a:pPr algn="ctr"/>
            <a:r>
              <a:rPr lang="ru-RU" sz="3200" b="1" i="1" u="sng">
                <a:solidFill>
                  <a:srgbClr val="FF0000"/>
                </a:solidFill>
                <a:latin typeface="Bookman Old Style" pitchFamily="18" charset="0"/>
              </a:rPr>
              <a:t>«В</a:t>
            </a:r>
            <a:r>
              <a:rPr lang="ru-RU" sz="3200" b="1" i="1" u="sng">
                <a:solidFill>
                  <a:srgbClr val="FF0000"/>
                </a:solidFill>
              </a:rPr>
              <a:t>стречаем год Петуха»</a:t>
            </a:r>
            <a:endParaRPr lang="ru-RU" sz="2800">
              <a:solidFill>
                <a:srgbClr val="000000"/>
              </a:solidFill>
              <a:latin typeface="Bookman Old Style" pitchFamily="18" charset="0"/>
            </a:endParaRPr>
          </a:p>
        </p:txBody>
      </p:sp>
      <p:sp>
        <p:nvSpPr>
          <p:cNvPr id="32771" name="Прямоугольник 3"/>
          <p:cNvSpPr>
            <a:spLocks noChangeArrowheads="1"/>
          </p:cNvSpPr>
          <p:nvPr/>
        </p:nvSpPr>
        <p:spPr bwMode="auto">
          <a:xfrm>
            <a:off x="265113" y="6092825"/>
            <a:ext cx="8353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  <a:latin typeface="Arial Narrow" pitchFamily="34" charset="0"/>
              </a:rPr>
              <a:t>(Ответственный за проведение Куусмаа В.А.)</a:t>
            </a:r>
          </a:p>
        </p:txBody>
      </p:sp>
      <p:pic>
        <p:nvPicPr>
          <p:cNvPr id="32772" name="Picture 3" descr="D:\фото\3. Мероприятия за 2016 год\ЕЛКИ в 2017г\СНЕЖ.ГОРОДОК нИК\SDC105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068638"/>
            <a:ext cx="233521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C:\Users\Дом\Desktop\рпаа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149725"/>
            <a:ext cx="244792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C:\Users\Дом\Desktop\CropIm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25" y="1557338"/>
            <a:ext cx="16160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Прямоугольник 4"/>
          <p:cNvSpPr>
            <a:spLocks noChangeArrowheads="1"/>
          </p:cNvSpPr>
          <p:nvPr/>
        </p:nvSpPr>
        <p:spPr bwMode="auto">
          <a:xfrm>
            <a:off x="2632075" y="1700213"/>
            <a:ext cx="33480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rebuchet MS" pitchFamily="34" charset="0"/>
              </a:rPr>
              <a:t>С играми, театрализацией, хороводами и лотереей проведено новогоднее мероприятие…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H:\Новый год фото ДК\DSCN20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341438"/>
            <a:ext cx="2392363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5" descr="H:\Новый год фото ДК\DSCN21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3868738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6" descr="H:\Новый год фото ДК\DSCN21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3860800"/>
            <a:ext cx="230505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10663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30 декабря октября 2016 года</a:t>
            </a:r>
            <a:b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sz="2400" b="1" i="1" kern="0" dirty="0">
                <a:solidFill>
                  <a:srgbClr val="000099"/>
                </a:solidFill>
                <a:latin typeface="Bookman Old Style" panose="02050604050505020204" pitchFamily="18" charset="0"/>
                <a:cs typeface="+mn-cs"/>
              </a:rPr>
              <a:t>развлекательная новогодняя программа</a:t>
            </a:r>
          </a:p>
        </p:txBody>
      </p:sp>
      <p:pic>
        <p:nvPicPr>
          <p:cNvPr id="33797" name="Picture 7" descr="H:\Новый год фото ДК\DSCN206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3717925"/>
            <a:ext cx="25923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Прямоугольник 2"/>
          <p:cNvSpPr>
            <a:spLocks noChangeArrowheads="1"/>
          </p:cNvSpPr>
          <p:nvPr/>
        </p:nvSpPr>
        <p:spPr bwMode="auto">
          <a:xfrm>
            <a:off x="468313" y="6021388"/>
            <a:ext cx="8477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  <a:latin typeface="Arial Narrow" pitchFamily="34" charset="0"/>
              </a:rPr>
              <a:t>(Ответственный за проведение елки Капишникова Л.Г.)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59113" y="995363"/>
            <a:ext cx="5689600" cy="25638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>
                <a:solidFill>
                  <a:srgbClr val="0000A2"/>
                </a:solidFill>
                <a:latin typeface="Arial Narrow" pitchFamily="34" charset="0"/>
              </a:rPr>
              <a:t>Театрализованная новогодняя программа для жителей села Гришкино, была проведена с участием самодеятельных артистов, которые исполняли роли Снеговиков, Бабок-Ежек, Деда Мороза, Снегурочки и других сказочных персонажей.</a:t>
            </a:r>
          </a:p>
          <a:p>
            <a:r>
              <a:rPr lang="ru-RU" b="1" i="1">
                <a:solidFill>
                  <a:srgbClr val="0000A2"/>
                </a:solidFill>
                <a:latin typeface="Arial Narrow" pitchFamily="34" charset="0"/>
              </a:rPr>
              <a:t>Присутствующие на празднике зрители принимали активное участие в различный играх, конкурсах, танцах… </a:t>
            </a:r>
            <a:endParaRPr lang="ru-RU" i="1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50" y="-1588"/>
            <a:ext cx="8783638" cy="138430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 Мероприятия,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проводимые в кружках и клубах по интересам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050" y="6092825"/>
            <a:ext cx="4572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kern="0" dirty="0">
              <a:solidFill>
                <a:srgbClr val="0000CC"/>
              </a:solidFill>
              <a:latin typeface="Trebuchet MS"/>
              <a:cs typeface="+mn-cs"/>
            </a:endParaRPr>
          </a:p>
        </p:txBody>
      </p:sp>
      <p:sp>
        <p:nvSpPr>
          <p:cNvPr id="34819" name="Прямоугольник 3"/>
          <p:cNvSpPr>
            <a:spLocks noChangeArrowheads="1"/>
          </p:cNvSpPr>
          <p:nvPr/>
        </p:nvSpPr>
        <p:spPr bwMode="auto">
          <a:xfrm>
            <a:off x="0" y="908050"/>
            <a:ext cx="91440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>
                <a:solidFill>
                  <a:srgbClr val="C00000"/>
                </a:solidFill>
                <a:latin typeface="Candara" pitchFamily="34" charset="0"/>
              </a:rPr>
              <a:t>23 октября – «Есть на свете страна –Сказка» - </a:t>
            </a:r>
            <a:r>
              <a:rPr lang="ru-RU" sz="1600" b="1" i="1">
                <a:solidFill>
                  <a:srgbClr val="000000"/>
                </a:solidFill>
                <a:latin typeface="Candara" pitchFamily="34" charset="0"/>
              </a:rPr>
              <a:t>развлекательная  программа  ответ</a:t>
            </a:r>
            <a:r>
              <a:rPr lang="ru-RU" sz="1700" b="1" i="1">
                <a:solidFill>
                  <a:srgbClr val="000000"/>
                </a:solidFill>
                <a:latin typeface="Candara" pitchFamily="34" charset="0"/>
              </a:rPr>
              <a:t>: Куусмаа В.А. </a:t>
            </a:r>
            <a:endParaRPr lang="ru-RU" sz="1600" b="1">
              <a:solidFill>
                <a:srgbClr val="C00000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>
                <a:solidFill>
                  <a:srgbClr val="C00000"/>
                </a:solidFill>
                <a:latin typeface="Candara" pitchFamily="34" charset="0"/>
              </a:rPr>
              <a:t>28 октября – «В гости сказка к нам пришла» -  </a:t>
            </a:r>
            <a:r>
              <a:rPr lang="ru-RU" sz="1600" b="1" i="1">
                <a:solidFill>
                  <a:srgbClr val="000000"/>
                </a:solidFill>
                <a:latin typeface="Candara" pitchFamily="34" charset="0"/>
              </a:rPr>
              <a:t>игровая  программа (клуб «Затейник»)</a:t>
            </a:r>
            <a:r>
              <a:rPr lang="ru-RU" sz="1700" b="1" i="1">
                <a:solidFill>
                  <a:srgbClr val="000000"/>
                </a:solidFill>
                <a:latin typeface="Candara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 i="1">
                <a:solidFill>
                  <a:srgbClr val="000000"/>
                </a:solidFill>
                <a:latin typeface="Candara" pitchFamily="34" charset="0"/>
              </a:rPr>
              <a:t>                                                                           </a:t>
            </a:r>
            <a:r>
              <a:rPr lang="ru-RU" sz="1700" b="1" i="1">
                <a:solidFill>
                  <a:srgbClr val="000000"/>
                </a:solidFill>
                <a:latin typeface="Candara" pitchFamily="34" charset="0"/>
              </a:rPr>
              <a:t>рук: Куусмаа В.А. </a:t>
            </a:r>
            <a:endParaRPr lang="ru-RU" sz="1600" b="1">
              <a:solidFill>
                <a:srgbClr val="C00000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>
                <a:solidFill>
                  <a:srgbClr val="C00000"/>
                </a:solidFill>
                <a:latin typeface="Candara" pitchFamily="34" charset="0"/>
              </a:rPr>
              <a:t>30 октября – «Здоровье погубишь, новое не купишь» - </a:t>
            </a:r>
            <a:r>
              <a:rPr lang="ru-RU" sz="1600" b="1" i="1">
                <a:latin typeface="Candara" pitchFamily="34" charset="0"/>
              </a:rPr>
              <a:t>развлекательная </a:t>
            </a:r>
            <a:r>
              <a:rPr lang="ru-RU" sz="1600" b="1" i="1">
                <a:solidFill>
                  <a:srgbClr val="000000"/>
                </a:solidFill>
                <a:latin typeface="Candara" pitchFamily="34" charset="0"/>
              </a:rPr>
              <a:t> программа (клуб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 i="1">
                <a:solidFill>
                  <a:srgbClr val="000000"/>
                </a:solidFill>
                <a:latin typeface="Candara" pitchFamily="34" charset="0"/>
              </a:rPr>
              <a:t>                                                                    «Затейник»)</a:t>
            </a:r>
            <a:r>
              <a:rPr lang="ru-RU" sz="1700" b="1" i="1">
                <a:solidFill>
                  <a:srgbClr val="000000"/>
                </a:solidFill>
                <a:latin typeface="Candara" pitchFamily="34" charset="0"/>
              </a:rPr>
              <a:t> рук: Куусмаа В.А.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700" b="1" i="1">
                <a:solidFill>
                  <a:srgbClr val="C00000"/>
                </a:solidFill>
                <a:latin typeface="Candara" pitchFamily="34" charset="0"/>
              </a:rPr>
              <a:t>30 октября – «Чай, чай, выручай!» </a:t>
            </a:r>
            <a:r>
              <a:rPr lang="ru-RU" sz="1700" b="1">
                <a:solidFill>
                  <a:srgbClr val="000000"/>
                </a:solidFill>
                <a:latin typeface="Candara" pitchFamily="34" charset="0"/>
              </a:rPr>
              <a:t>посиделки  (ответ: Куусмаа В.А.)</a:t>
            </a:r>
            <a:endParaRPr lang="ru-RU" sz="1600" b="1">
              <a:solidFill>
                <a:srgbClr val="C00000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>
                <a:solidFill>
                  <a:srgbClr val="C00000"/>
                </a:solidFill>
                <a:latin typeface="Candara" pitchFamily="34" charset="0"/>
              </a:rPr>
              <a:t>04 ноября – «Когда едины, мы непобедимы!»  </a:t>
            </a:r>
            <a:r>
              <a:rPr lang="ru-RU" sz="1600" b="1" i="1">
                <a:solidFill>
                  <a:srgbClr val="000000"/>
                </a:solidFill>
                <a:latin typeface="Candara" pitchFamily="34" charset="0"/>
              </a:rPr>
              <a:t>познавательная программа (клуб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 i="1">
                <a:solidFill>
                  <a:srgbClr val="000000"/>
                </a:solidFill>
                <a:latin typeface="Candara" pitchFamily="34" charset="0"/>
              </a:rPr>
              <a:t>                                                                    «Затейник»)</a:t>
            </a:r>
            <a:r>
              <a:rPr lang="ru-RU" sz="1700" b="1" i="1">
                <a:solidFill>
                  <a:srgbClr val="000000"/>
                </a:solidFill>
                <a:latin typeface="Candara" pitchFamily="34" charset="0"/>
              </a:rPr>
              <a:t> рук: Куусмаа В.А.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>
                <a:solidFill>
                  <a:srgbClr val="C00000"/>
                </a:solidFill>
                <a:latin typeface="Candara" pitchFamily="34" charset="0"/>
              </a:rPr>
              <a:t>05 ноября – «Страна сказок и волшебства» - </a:t>
            </a:r>
            <a:r>
              <a:rPr lang="ru-RU" sz="1600" b="1" i="1">
                <a:solidFill>
                  <a:srgbClr val="000000"/>
                </a:solidFill>
                <a:latin typeface="Candara" pitchFamily="34" charset="0"/>
              </a:rPr>
              <a:t>игровая программа  ответ:  Капишникова Л. Г.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>
                <a:solidFill>
                  <a:srgbClr val="C00000"/>
                </a:solidFill>
                <a:latin typeface="Candara" pitchFamily="34" charset="0"/>
              </a:rPr>
              <a:t>06 ноября – «С шарадами на «ты»  </a:t>
            </a:r>
            <a:r>
              <a:rPr lang="ru-RU" sz="1600" b="1" i="1">
                <a:solidFill>
                  <a:srgbClr val="000000"/>
                </a:solidFill>
                <a:latin typeface="Candara" pitchFamily="34" charset="0"/>
              </a:rPr>
              <a:t>игровая программа  для детей (провела </a:t>
            </a:r>
            <a:r>
              <a:rPr lang="ru-RU" sz="1700" b="1" i="1">
                <a:solidFill>
                  <a:srgbClr val="000000"/>
                </a:solidFill>
                <a:latin typeface="Candara" pitchFamily="34" charset="0"/>
              </a:rPr>
              <a:t> Куусмаа В.А. )</a:t>
            </a:r>
            <a:endParaRPr lang="ru-RU" sz="1600" b="1" i="1">
              <a:solidFill>
                <a:srgbClr val="000000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>
                <a:solidFill>
                  <a:srgbClr val="C00000"/>
                </a:solidFill>
                <a:latin typeface="Candara" pitchFamily="34" charset="0"/>
              </a:rPr>
              <a:t>08 ноября – «В гостях у госпожи Игры» - </a:t>
            </a:r>
            <a:r>
              <a:rPr lang="ru-RU" sz="1600" b="1" i="1">
                <a:solidFill>
                  <a:srgbClr val="000000"/>
                </a:solidFill>
                <a:latin typeface="Candara" pitchFamily="34" charset="0"/>
              </a:rPr>
              <a:t>игровая программа  для детей  ответ:  Капишникова Л. Г.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 i="1">
                <a:solidFill>
                  <a:srgbClr val="C00000"/>
                </a:solidFill>
                <a:latin typeface="Candara" pitchFamily="34" charset="0"/>
              </a:rPr>
              <a:t>10 ноября – «Я вырос здесь и край мне этот дорог!»</a:t>
            </a:r>
            <a:r>
              <a:rPr lang="ru-RU" sz="1600" b="1" i="1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ru-RU" sz="1600" b="1" i="1">
                <a:solidFill>
                  <a:srgbClr val="073E87"/>
                </a:solidFill>
                <a:latin typeface="Candara" pitchFamily="34" charset="0"/>
              </a:rPr>
              <a:t>  </a:t>
            </a:r>
            <a:r>
              <a:rPr lang="ru-RU" sz="1600" b="1" i="1">
                <a:solidFill>
                  <a:srgbClr val="000000"/>
                </a:solidFill>
                <a:latin typeface="Candara" pitchFamily="34" charset="0"/>
              </a:rPr>
              <a:t>литературный вечер  (клуб «Радуга»)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 i="1">
                <a:solidFill>
                  <a:srgbClr val="000000"/>
                </a:solidFill>
                <a:latin typeface="Candara" pitchFamily="34" charset="0"/>
              </a:rPr>
              <a:t>                                                                       рук:  Капишникова Л. Г.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>
                <a:solidFill>
                  <a:srgbClr val="C00000"/>
                </a:solidFill>
                <a:latin typeface="Candara" pitchFamily="34" charset="0"/>
              </a:rPr>
              <a:t>13 ноября – «Учимся жить и дружить вместе» - </a:t>
            </a:r>
            <a:r>
              <a:rPr lang="ru-RU" sz="1600" b="1" i="1">
                <a:solidFill>
                  <a:srgbClr val="000000"/>
                </a:solidFill>
                <a:latin typeface="Candara" pitchFamily="34" charset="0"/>
              </a:rPr>
              <a:t>игровая  программа  ответ: рук: Куусмаа В.А.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 i="1">
                <a:solidFill>
                  <a:srgbClr val="C00000"/>
                </a:solidFill>
                <a:latin typeface="Candara" pitchFamily="34" charset="0"/>
              </a:rPr>
              <a:t>16 ноября – «Викторина о мультфильмах» </a:t>
            </a:r>
            <a:r>
              <a:rPr lang="ru-RU" sz="1600" b="1" i="1">
                <a:solidFill>
                  <a:srgbClr val="000000"/>
                </a:solidFill>
                <a:latin typeface="Candara" pitchFamily="34" charset="0"/>
              </a:rPr>
              <a:t>программа  для детей  ответ:  Капишникова Л. Г                                                                    </a:t>
            </a:r>
            <a:endParaRPr lang="ru-RU" sz="1700" b="1" i="1">
              <a:solidFill>
                <a:srgbClr val="000000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b="1" i="1">
                <a:solidFill>
                  <a:srgbClr val="C00000"/>
                </a:solidFill>
                <a:latin typeface="Candara" pitchFamily="34" charset="0"/>
              </a:rPr>
              <a:t>                    </a:t>
            </a:r>
            <a:r>
              <a:rPr lang="ru-RU" sz="2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 раза в неделю проводились танцы и дискотеки для детей</a:t>
            </a:r>
            <a:endParaRPr lang="ru-RU" sz="20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F:\2. ДЛЯ ВСТАВКИ\ПРАЗДНИКИ\Новогодние\wallpapers.creep.ru.0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9123363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8313" y="115888"/>
            <a:ext cx="8567737" cy="1385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2 октября 2016 года</a:t>
            </a:r>
            <a:b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sz="2400" b="1" i="1" kern="0" dirty="0">
                <a:solidFill>
                  <a:srgbClr val="000099"/>
                </a:solidFill>
                <a:latin typeface="Bookman Old Style" panose="02050604050505020204" pitchFamily="18" charset="0"/>
                <a:cs typeface="+mn-cs"/>
              </a:rPr>
              <a:t>развлекательное мероприятие для детей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u="sng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«По секрету всему свету</a:t>
            </a: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» 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  <a:cs typeface="+mn-cs"/>
            </a:endParaRPr>
          </a:p>
        </p:txBody>
      </p:sp>
      <p:pic>
        <p:nvPicPr>
          <p:cNvPr id="15362" name="Picture 4" descr="D:\фото\3. Мероприятия за 2016 год\4 квартал 16г\2. по секрету всему свету 2.10.16\DSCN05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44675"/>
            <a:ext cx="393541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4211638" y="1844675"/>
            <a:ext cx="45720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Мероприятие рассчитано на разновозрастных детей.</a:t>
            </a:r>
          </a:p>
          <a:p>
            <a:pPr algn="ctr"/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Шарады, головоломки, пазлы, игры со словами и другие интересные задания с успехом  выполняли ребята на развлекательной программе «По секрету всему свету».</a:t>
            </a:r>
          </a:p>
        </p:txBody>
      </p:sp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576263" y="4941888"/>
            <a:ext cx="85677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Хорошо отдохнули и много интересного,  познавательного и полезного взяли для себя из программы вечера. </a:t>
            </a:r>
            <a:endParaRPr lang="ru-RU" sz="2000">
              <a:latin typeface="Trebuchet MS" pitchFamily="34" charset="0"/>
            </a:endParaRPr>
          </a:p>
        </p:txBody>
      </p:sp>
      <p:sp>
        <p:nvSpPr>
          <p:cNvPr id="15365" name="Прямоугольник 4"/>
          <p:cNvSpPr>
            <a:spLocks noChangeArrowheads="1"/>
          </p:cNvSpPr>
          <p:nvPr/>
        </p:nvSpPr>
        <p:spPr bwMode="auto">
          <a:xfrm>
            <a:off x="611188" y="5805488"/>
            <a:ext cx="7705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Arial Narrow" pitchFamily="34" charset="0"/>
              </a:rPr>
              <a:t>(Ответственный за мероприятие Кравчук Т.А.)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1"/>
          <p:cNvSpPr>
            <a:spLocks noChangeArrowheads="1"/>
          </p:cNvSpPr>
          <p:nvPr/>
        </p:nvSpPr>
        <p:spPr bwMode="auto">
          <a:xfrm>
            <a:off x="468313" y="115888"/>
            <a:ext cx="835183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latin typeface="Bookman Old Style" pitchFamily="18" charset="0"/>
              </a:rPr>
              <a:t>7</a:t>
            </a:r>
            <a:r>
              <a:rPr lang="ru-RU" sz="2800" b="1" i="1">
                <a:solidFill>
                  <a:srgbClr val="FF0000"/>
                </a:solidFill>
                <a:latin typeface="Bookman Old Style" pitchFamily="18" charset="0"/>
              </a:rPr>
              <a:t> октября 2016 года</a:t>
            </a:r>
            <a:br>
              <a:rPr lang="ru-RU" sz="2800" b="1" i="1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400" b="1" i="1">
                <a:solidFill>
                  <a:srgbClr val="000099"/>
                </a:solidFill>
                <a:latin typeface="Bookman Old Style" pitchFamily="18" charset="0"/>
              </a:rPr>
              <a:t>развлекательно-игровая программа для детей</a:t>
            </a:r>
          </a:p>
          <a:p>
            <a:pPr algn="ctr"/>
            <a:r>
              <a:rPr lang="ru-RU" sz="3200" b="1" i="1" u="sng">
                <a:solidFill>
                  <a:srgbClr val="FF0000"/>
                </a:solidFill>
                <a:latin typeface="Bookman Old Style" pitchFamily="18" charset="0"/>
              </a:rPr>
              <a:t>«Игры  Детства</a:t>
            </a:r>
            <a:r>
              <a:rPr lang="ru-RU" sz="2800" b="1" i="1">
                <a:solidFill>
                  <a:srgbClr val="FF0000"/>
                </a:solidFill>
                <a:latin typeface="Bookman Old Style" pitchFamily="18" charset="0"/>
              </a:rPr>
              <a:t>» </a:t>
            </a:r>
            <a:endParaRPr lang="ru-RU" sz="2800">
              <a:solidFill>
                <a:srgbClr val="000000"/>
              </a:solidFill>
              <a:latin typeface="Bookman Old Style" pitchFamily="18" charset="0"/>
            </a:endParaRPr>
          </a:p>
        </p:txBody>
      </p:sp>
      <p:pic>
        <p:nvPicPr>
          <p:cNvPr id="16386" name="Picture 2" descr="D:\фото\3. Мероприятия за 2016 год\4 квартал 16г\2. по секрету всему свету 2.10.16\DSCN05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200" y="1784350"/>
            <a:ext cx="2946400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 descr="D:\фото\3. Мероприятия за 2016 год\4 квартал 16г\2. по секрету всему свету 2.10.16\DSCN05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076700"/>
            <a:ext cx="244475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Прямоугольник 3"/>
          <p:cNvSpPr>
            <a:spLocks noChangeArrowheads="1"/>
          </p:cNvSpPr>
          <p:nvPr/>
        </p:nvSpPr>
        <p:spPr bwMode="auto">
          <a:xfrm>
            <a:off x="3348038" y="1916113"/>
            <a:ext cx="5616575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Конкурсные игры всегда увлекают ребят. Еще интереснее, если  за тебя «болеют» друзья.</a:t>
            </a:r>
          </a:p>
          <a:p>
            <a:pPr algn="ctr"/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Игровая программа прошла весело, все присутствующие ребята были активными, с успехом выполняли задания ведущего.</a:t>
            </a:r>
          </a:p>
          <a:p>
            <a:pPr algn="ctr"/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В каждой игре были и победители, и проигравшие…</a:t>
            </a:r>
          </a:p>
          <a:p>
            <a:pPr algn="ctr"/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За участие все получили конфеты.</a:t>
            </a:r>
          </a:p>
          <a:p>
            <a:pPr algn="ctr"/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Закончилась развлекательно-игровая программа дискотекой. </a:t>
            </a:r>
            <a:endParaRPr lang="ru-RU" sz="2000">
              <a:latin typeface="Trebuchet MS" pitchFamily="34" charset="0"/>
            </a:endParaRPr>
          </a:p>
        </p:txBody>
      </p:sp>
      <p:sp>
        <p:nvSpPr>
          <p:cNvPr id="16389" name="Прямоугольник 4"/>
          <p:cNvSpPr>
            <a:spLocks noChangeArrowheads="1"/>
          </p:cNvSpPr>
          <p:nvPr/>
        </p:nvSpPr>
        <p:spPr bwMode="auto">
          <a:xfrm>
            <a:off x="684213" y="6021388"/>
            <a:ext cx="7993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Arial Narrow" pitchFamily="34" charset="0"/>
              </a:rPr>
              <a:t>(Ответственный за мероприятие Кравчук Т.А.)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88" y="188913"/>
            <a:ext cx="8569325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11 октября 2016 года</a:t>
            </a:r>
            <a:b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sz="2400" b="1" i="1" kern="0" dirty="0">
                <a:solidFill>
                  <a:srgbClr val="000099"/>
                </a:solidFill>
                <a:latin typeface="Bookman Old Style" panose="02050604050505020204" pitchFamily="18" charset="0"/>
                <a:cs typeface="+mn-cs"/>
              </a:rPr>
              <a:t>игровая программа для детей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u="sng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«Золотая волшебница Осень»</a:t>
            </a: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 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  <a:cs typeface="+mn-cs"/>
            </a:endParaRPr>
          </a:p>
        </p:txBody>
      </p:sp>
      <p:pic>
        <p:nvPicPr>
          <p:cNvPr id="17410" name="Picture 2" descr="D:\фото\3. Мероприятия за 2016 год\4 квартал 16г\4. Золотая волшеб. Осень в школе.11.10\DSCN05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747838"/>
            <a:ext cx="2159000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D:\фото\3. Мероприятия за 2016 год\4 квартал 16г\4. Золотая волшеб. Осень в школе.11.10\DSCN05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573213"/>
            <a:ext cx="2390775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D:\фото\3. Мероприятия за 2016 год\4 квартал 16г\4. Золотая волшеб. Осень в школе.11.10\DSCN056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3" y="3609975"/>
            <a:ext cx="3597275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D:\фото\3. Мероприятия за 2016 год\4 квартал 16г\4. Золотая волшеб. Осень в школе.11.10\DSCN05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675" y="1530350"/>
            <a:ext cx="244792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Прямоугольник 2"/>
          <p:cNvSpPr>
            <a:spLocks noChangeArrowheads="1"/>
          </p:cNvSpPr>
          <p:nvPr/>
        </p:nvSpPr>
        <p:spPr bwMode="auto">
          <a:xfrm>
            <a:off x="3779838" y="3462338"/>
            <a:ext cx="5256212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0099"/>
                </a:solidFill>
                <a:latin typeface="Arial Narrow" pitchFamily="34" charset="0"/>
              </a:rPr>
              <a:t>Мероприятие, с  участием ребят начальной школы,  было подготовлено ко Дню ОСЕНИ. </a:t>
            </a:r>
          </a:p>
          <a:p>
            <a:pPr algn="ctr"/>
            <a:r>
              <a:rPr lang="ru-RU" b="1">
                <a:solidFill>
                  <a:srgbClr val="000099"/>
                </a:solidFill>
                <a:latin typeface="Arial Narrow" pitchFamily="34" charset="0"/>
              </a:rPr>
              <a:t>Стихотворения,  игры, загадки соответствовали тематике развлекательной программы. Ребята вместе с родителями сделали поделки из овощей и листьев, сухоцветов.</a:t>
            </a:r>
          </a:p>
          <a:p>
            <a:pPr algn="ctr"/>
            <a:r>
              <a:rPr lang="ru-RU" b="1">
                <a:solidFill>
                  <a:srgbClr val="000099"/>
                </a:solidFill>
                <a:latin typeface="Arial Narrow" pitchFamily="34" charset="0"/>
              </a:rPr>
              <a:t>В заключении праздника, каждый из ребят получил подарок за свою поделку</a:t>
            </a:r>
          </a:p>
          <a:p>
            <a:pPr algn="ctr"/>
            <a:r>
              <a:rPr lang="ru-RU" sz="2000" b="1" i="1">
                <a:solidFill>
                  <a:srgbClr val="FF0000"/>
                </a:solidFill>
                <a:latin typeface="Arial Narrow" pitchFamily="34" charset="0"/>
              </a:rPr>
              <a:t>(Ответственный за мероприятие </a:t>
            </a:r>
          </a:p>
          <a:p>
            <a:pPr algn="ctr"/>
            <a:r>
              <a:rPr lang="ru-RU" sz="2000" b="1" i="1">
                <a:solidFill>
                  <a:srgbClr val="FF0000"/>
                </a:solidFill>
                <a:latin typeface="Arial Narrow" pitchFamily="34" charset="0"/>
              </a:rPr>
              <a:t>Кравчук Т.А.)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350" y="188913"/>
            <a:ext cx="76327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13 октября 2016 года</a:t>
            </a:r>
            <a:b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sz="2400" b="1" i="1" kern="0" dirty="0">
                <a:solidFill>
                  <a:srgbClr val="000099"/>
                </a:solidFill>
                <a:latin typeface="Bookman Old Style" panose="02050604050505020204" pitchFamily="18" charset="0"/>
                <a:cs typeface="+mn-cs"/>
              </a:rPr>
              <a:t>развлекательная  программа для детей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u="sng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«Осень в гости  к нам пришла</a:t>
            </a: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» 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  <a:cs typeface="+mn-cs"/>
            </a:endParaRPr>
          </a:p>
        </p:txBody>
      </p:sp>
      <p:pic>
        <p:nvPicPr>
          <p:cNvPr id="18434" name="Picture 2" descr="D:\фото\3. Мероприятия за 2016 год\4 квартал 16г\5. Осень в гости к нам пришла ДЕТ.сад 13.10\в сайт\DSCN05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" y="4144963"/>
            <a:ext cx="2414588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D:\фото\3. Мероприятия за 2016 год\4 квартал 16г\5. Осень в гости к нам пришла ДЕТ.сад 13.10\в сайт\DSCN05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188913"/>
            <a:ext cx="12525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D:\фото\3. Мероприятия за 2016 год\4 квартал 16г\5. Осень в гости к нам пришла ДЕТ.сад 13.10\в сайт\DSCN05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113" y="1916113"/>
            <a:ext cx="24955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D:\фото\3. Мероприятия за 2016 год\4 квартал 16г\5. Осень в гости к нам пришла ДЕТ.сад 13.10\DSCN06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1613" y="472440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Прямоугольник 2"/>
          <p:cNvSpPr>
            <a:spLocks noChangeArrowheads="1"/>
          </p:cNvSpPr>
          <p:nvPr/>
        </p:nvSpPr>
        <p:spPr bwMode="auto">
          <a:xfrm>
            <a:off x="2733675" y="1536700"/>
            <a:ext cx="630237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0099"/>
                </a:solidFill>
                <a:latin typeface="Arial Narrow" pitchFamily="34" charset="0"/>
              </a:rPr>
              <a:t>Дети детского сада праздник «Осени» отметили вместе с самой виновницей торжества – ОСЕНЬЮ. Они пришла с большой корзинкой яблок и подарками. Вместе с ней дети играли в игры, связанные с овощами, цветами, листьями: «Перевези картошку», «Собери горох в стручки»,  «Собери «Листочек», «Перенеси лук для хранения», «Помидорный урожай» и др. игры и задания.</a:t>
            </a:r>
          </a:p>
          <a:p>
            <a:pPr algn="ctr"/>
            <a:r>
              <a:rPr lang="ru-RU" b="1">
                <a:solidFill>
                  <a:srgbClr val="000099"/>
                </a:solidFill>
                <a:latin typeface="Arial Narrow" pitchFamily="34" charset="0"/>
              </a:rPr>
              <a:t>Интересные поделки ко дню ОСЕНИ из морковки, капусты, кабачков, картошки сделали дети дома вместе со своими  мамами и папами.</a:t>
            </a:r>
          </a:p>
        </p:txBody>
      </p:sp>
      <p:sp>
        <p:nvSpPr>
          <p:cNvPr id="18439" name="Прямоугольник 3"/>
          <p:cNvSpPr>
            <a:spLocks noChangeArrowheads="1"/>
          </p:cNvSpPr>
          <p:nvPr/>
        </p:nvSpPr>
        <p:spPr bwMode="auto">
          <a:xfrm>
            <a:off x="2484438" y="4754563"/>
            <a:ext cx="36052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000099"/>
                </a:solidFill>
                <a:latin typeface="Arial Narrow" pitchFamily="34" charset="0"/>
              </a:rPr>
              <a:t>В заключении праздника </a:t>
            </a:r>
          </a:p>
          <a:p>
            <a:pPr algn="ctr"/>
            <a:r>
              <a:rPr lang="ru-RU" b="1" i="1">
                <a:solidFill>
                  <a:srgbClr val="000099"/>
                </a:solidFill>
                <a:latin typeface="Arial Narrow" pitchFamily="34" charset="0"/>
              </a:rPr>
              <a:t>ребята получили</a:t>
            </a:r>
          </a:p>
          <a:p>
            <a:pPr algn="ctr"/>
            <a:r>
              <a:rPr lang="ru-RU" b="1" i="1">
                <a:solidFill>
                  <a:srgbClr val="000099"/>
                </a:solidFill>
                <a:latin typeface="Arial Narrow" pitchFamily="34" charset="0"/>
              </a:rPr>
              <a:t> сладкие призы.</a:t>
            </a:r>
          </a:p>
        </p:txBody>
      </p:sp>
      <p:sp>
        <p:nvSpPr>
          <p:cNvPr id="18440" name="Прямоугольник 4"/>
          <p:cNvSpPr>
            <a:spLocks noChangeArrowheads="1"/>
          </p:cNvSpPr>
          <p:nvPr/>
        </p:nvSpPr>
        <p:spPr bwMode="auto">
          <a:xfrm>
            <a:off x="395288" y="5956300"/>
            <a:ext cx="5645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  <a:latin typeface="Arial Narrow" pitchFamily="34" charset="0"/>
              </a:rPr>
              <a:t>(Ответственный за мероприятие Кравчук Т.А.)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1575" y="147638"/>
            <a:ext cx="6516688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4 ноября 2016 года</a:t>
            </a:r>
            <a:b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sz="2400" b="1" i="1" kern="0" dirty="0">
                <a:solidFill>
                  <a:srgbClr val="000099"/>
                </a:solidFill>
                <a:latin typeface="Bookman Old Style" panose="02050604050505020204" pitchFamily="18" charset="0"/>
                <a:cs typeface="+mn-cs"/>
              </a:rPr>
              <a:t>познавательная викторина  для детей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u="sng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«России славные сыны</a:t>
            </a: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» 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  <a:cs typeface="+mn-cs"/>
            </a:endParaRPr>
          </a:p>
        </p:txBody>
      </p:sp>
      <p:pic>
        <p:nvPicPr>
          <p:cNvPr id="19458" name="Picture 2" descr="D:\фото\3. Мероприятия за 2016 год\4 квартал 16г\7. 4.11. России славные сыны\DSCN06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1989138"/>
            <a:ext cx="2830513" cy="377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Прямоугольник 2"/>
          <p:cNvSpPr>
            <a:spLocks noChangeArrowheads="1"/>
          </p:cNvSpPr>
          <p:nvPr/>
        </p:nvSpPr>
        <p:spPr bwMode="auto">
          <a:xfrm>
            <a:off x="155575" y="2160588"/>
            <a:ext cx="4572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День Народного Единства провели за чайным столом. </a:t>
            </a:r>
          </a:p>
          <a:p>
            <a:pPr algn="ctr"/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Ребята в викторине и из рассказа ведущей  узнали имена славных сынов России: Минина и Пожарского, Кутузова, Ушакова, Багратиона, Жукова, Рокосовского и других полководцев и маршалов, внесших свой вклад в историю нашего государства.   </a:t>
            </a:r>
            <a:endParaRPr lang="ru-RU" sz="2000">
              <a:latin typeface="Trebuchet MS" pitchFamily="34" charset="0"/>
            </a:endParaRPr>
          </a:p>
        </p:txBody>
      </p:sp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611188" y="5949950"/>
            <a:ext cx="7777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Arial Narrow" pitchFamily="34" charset="0"/>
              </a:rPr>
              <a:t>(Ответственный за мероприятие Кравчук Т.А.)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46063"/>
            <a:ext cx="2430463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8" y="-242888"/>
            <a:ext cx="8497887" cy="138430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/>
            </a:r>
            <a:b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Познавательно-творческие мероприятия и мастер-классы с детьми</a:t>
            </a:r>
          </a:p>
        </p:txBody>
      </p:sp>
      <p:pic>
        <p:nvPicPr>
          <p:cNvPr id="20482" name="Picture 2" descr="D:\фото\3. Мероприятия за 2016 год\4 квартал 16г\6. 23.10. Раз салфетка, два грибочек\DSCN06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1360488"/>
            <a:ext cx="3055938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635375" y="2924175"/>
            <a:ext cx="5327650" cy="16160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23.10. – «Раз салфетка, два цветочек»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30.10. – «Фантазии из бумаги»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6.11. – «</a:t>
            </a:r>
            <a:r>
              <a:rPr lang="ru-RU" sz="2000" b="1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Вырезанки-вытыканки</a:t>
            </a:r>
            <a:r>
              <a:rPr lang="ru-RU" sz="2000" b="1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7.11. – «Рисуем сказки </a:t>
            </a:r>
            <a:r>
              <a:rPr lang="ru-RU" sz="2000" b="1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Роу</a:t>
            </a:r>
            <a:r>
              <a:rPr lang="ru-RU" sz="2000" b="1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13.12. – «Украсим праздник сами»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Прямоугольник 3"/>
          <p:cNvSpPr>
            <a:spLocks noChangeArrowheads="1"/>
          </p:cNvSpPr>
          <p:nvPr/>
        </p:nvSpPr>
        <p:spPr bwMode="auto">
          <a:xfrm>
            <a:off x="4054475" y="1268413"/>
            <a:ext cx="45720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0099"/>
                </a:solidFill>
                <a:latin typeface="Arial Narrow" pitchFamily="34" charset="0"/>
              </a:rPr>
              <a:t>С ребятами разного возраста кружков «Одаренок» и «Акварелька» за отчетный период были проведены различные творческие мероприятия и мастер-классы по овладению техникой работы с бумагой, картоном: </a:t>
            </a:r>
            <a:endParaRPr lang="ru-RU" sz="1600">
              <a:latin typeface="Trebuchet MS" pitchFamily="34" charset="0"/>
            </a:endParaRP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025" y="3838575"/>
            <a:ext cx="2198688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Прямоугольник 4"/>
          <p:cNvSpPr>
            <a:spLocks noChangeArrowheads="1"/>
          </p:cNvSpPr>
          <p:nvPr/>
        </p:nvSpPr>
        <p:spPr bwMode="auto">
          <a:xfrm>
            <a:off x="3536950" y="4581525"/>
            <a:ext cx="56070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Готовые работы ребят размещались в фойе </a:t>
            </a:r>
          </a:p>
          <a:p>
            <a:r>
              <a:rPr lang="ru-RU" sz="2000" b="1">
                <a:solidFill>
                  <a:srgbClr val="000099"/>
                </a:solidFill>
                <a:latin typeface="Arial Narrow" pitchFamily="34" charset="0"/>
              </a:rPr>
              <a:t>Дома культуры по тематическим выставкам.</a:t>
            </a:r>
            <a:endParaRPr lang="ru-RU">
              <a:latin typeface="Trebuchet MS" pitchFamily="34" charset="0"/>
            </a:endParaRPr>
          </a:p>
        </p:txBody>
      </p:sp>
      <p:sp>
        <p:nvSpPr>
          <p:cNvPr id="20487" name="Прямоугольник 5"/>
          <p:cNvSpPr>
            <a:spLocks noChangeArrowheads="1"/>
          </p:cNvSpPr>
          <p:nvPr/>
        </p:nvSpPr>
        <p:spPr bwMode="auto">
          <a:xfrm>
            <a:off x="2628900" y="5949950"/>
            <a:ext cx="6515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  <a:latin typeface="Arial Narrow" pitchFamily="34" charset="0"/>
              </a:rPr>
              <a:t>(Руководитель творческих кружков </a:t>
            </a:r>
          </a:p>
          <a:p>
            <a:pPr algn="ctr"/>
            <a:r>
              <a:rPr lang="ru-RU" b="1" i="1">
                <a:solidFill>
                  <a:srgbClr val="FF0000"/>
                </a:solidFill>
                <a:latin typeface="Arial Narrow" pitchFamily="34" charset="0"/>
              </a:rPr>
              <a:t>Кравчук Т.А.)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038" y="0"/>
            <a:ext cx="82804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8 ноября 2016 года</a:t>
            </a:r>
            <a:b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sz="2400" b="1" i="1" kern="0" dirty="0">
                <a:solidFill>
                  <a:srgbClr val="000099"/>
                </a:solidFill>
                <a:latin typeface="Bookman Old Style" panose="02050604050505020204" pitchFamily="18" charset="0"/>
                <a:cs typeface="+mn-cs"/>
              </a:rPr>
              <a:t>развлекательная  программа для детей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u="sng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«В день осенних именин</a:t>
            </a: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  <a:cs typeface="+mn-cs"/>
              </a:rPr>
              <a:t>» 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  <a:cs typeface="+mn-cs"/>
            </a:endParaRPr>
          </a:p>
        </p:txBody>
      </p:sp>
      <p:pic>
        <p:nvPicPr>
          <p:cNvPr id="21506" name="Picture 2" descr="D:\фото\3. Мероприятия за 2016 год\4 квартал 16г\8. День варенья 8.11.16\DSCN06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72263" y="1557338"/>
            <a:ext cx="2214562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D:\фото\3. Мероприятия за 2016 год\4 квартал 16г\8. День варенья 8.11.16\DSCN06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288" y="3986213"/>
            <a:ext cx="267017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D:\фото\3. Мероприятия за 2016 год\4 квартал 16г\8. День варенья 8.11.16\DSCN06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075" y="1557338"/>
            <a:ext cx="2719388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43213" y="1539875"/>
            <a:ext cx="3816350" cy="2289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Осень- урожайная для </a:t>
            </a:r>
          </a:p>
          <a:p>
            <a:pPr algn="ctr"/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именинников! Осенних </a:t>
            </a:r>
          </a:p>
          <a:p>
            <a:pPr algn="ctr"/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 именинников присутствовало</a:t>
            </a:r>
          </a:p>
          <a:p>
            <a:pPr algn="ctr"/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 на традиционном празднике 6 человек. Им в этот день </a:t>
            </a:r>
          </a:p>
          <a:p>
            <a:pPr algn="ctr"/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звучали слова поздравления и пожелания.</a:t>
            </a:r>
          </a:p>
          <a:p>
            <a:pPr algn="ctr"/>
            <a:r>
              <a:rPr lang="ru-RU" b="1" i="1">
                <a:solidFill>
                  <a:srgbClr val="0000A2"/>
                </a:solidFill>
                <a:latin typeface="Arial Narrow" pitchFamily="34" charset="0"/>
              </a:rPr>
              <a:t> </a:t>
            </a:r>
            <a:endParaRPr lang="ru-RU">
              <a:solidFill>
                <a:srgbClr val="0000A2"/>
              </a:solidFill>
              <a:latin typeface="Trebuchet MS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7675" y="4437063"/>
            <a:ext cx="5948363" cy="1190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И, конечно, в центре внимания были именинники: </a:t>
            </a:r>
            <a:r>
              <a:rPr lang="ru-RU" b="1" i="1">
                <a:solidFill>
                  <a:srgbClr val="C00000"/>
                </a:solidFill>
                <a:latin typeface="Arial Narrow" pitchFamily="34" charset="0"/>
              </a:rPr>
              <a:t>Карина Буторина, Виолетта Коноплева, </a:t>
            </a:r>
          </a:p>
          <a:p>
            <a:pPr algn="ctr"/>
            <a:r>
              <a:rPr lang="ru-RU" b="1" i="1">
                <a:solidFill>
                  <a:srgbClr val="C00000"/>
                </a:solidFill>
                <a:latin typeface="Arial Narrow" pitchFamily="34" charset="0"/>
              </a:rPr>
              <a:t>Лана Кладова, Аля Амоськина, Кира Максимова,</a:t>
            </a:r>
          </a:p>
          <a:p>
            <a:pPr algn="ctr"/>
            <a:r>
              <a:rPr lang="ru-RU" b="1" i="1">
                <a:solidFill>
                  <a:srgbClr val="C00000"/>
                </a:solidFill>
                <a:latin typeface="Arial Narrow" pitchFamily="34" charset="0"/>
              </a:rPr>
              <a:t> Никита Кравчук.</a:t>
            </a:r>
            <a:endParaRPr lang="ru-RU">
              <a:solidFill>
                <a:srgbClr val="C00000"/>
              </a:solidFill>
              <a:latin typeface="Trebuchet MS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6600" y="3573463"/>
            <a:ext cx="5341938" cy="641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00A2"/>
                </a:solidFill>
                <a:latin typeface="Arial Narrow" pitchFamily="34" charset="0"/>
              </a:rPr>
              <a:t>После чаепития все присутствующие дети поиграли и  потанцевали…</a:t>
            </a:r>
          </a:p>
        </p:txBody>
      </p:sp>
      <p:sp>
        <p:nvSpPr>
          <p:cNvPr id="21512" name="Прямоугольник 5"/>
          <p:cNvSpPr>
            <a:spLocks noChangeArrowheads="1"/>
          </p:cNvSpPr>
          <p:nvPr/>
        </p:nvSpPr>
        <p:spPr bwMode="auto">
          <a:xfrm>
            <a:off x="506413" y="6203950"/>
            <a:ext cx="84915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  <a:latin typeface="Arial Narrow" pitchFamily="34" charset="0"/>
              </a:rPr>
              <a:t>(Ответственный за мероприятие Кравчук Т.А.)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825</TotalTime>
  <Words>1460</Words>
  <Application>Microsoft Office PowerPoint</Application>
  <PresentationFormat>Экран (4:3)</PresentationFormat>
  <Paragraphs>171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Шаблон оформления</vt:lpstr>
      </vt:variant>
      <vt:variant>
        <vt:i4>12</vt:i4>
      </vt:variant>
      <vt:variant>
        <vt:lpstr>Заголовки слайдов</vt:lpstr>
      </vt:variant>
      <vt:variant>
        <vt:i4>23</vt:i4>
      </vt:variant>
    </vt:vector>
  </HeadingPairs>
  <TitlesOfParts>
    <vt:vector size="43" baseType="lpstr">
      <vt:lpstr>Arial</vt:lpstr>
      <vt:lpstr>Trebuchet MS</vt:lpstr>
      <vt:lpstr>Georgia</vt:lpstr>
      <vt:lpstr>Calibri</vt:lpstr>
      <vt:lpstr>Bookman Old Style</vt:lpstr>
      <vt:lpstr>Arial Narrow</vt:lpstr>
      <vt:lpstr>Times New Roman</vt:lpstr>
      <vt:lpstr>Candara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Admin</cp:lastModifiedBy>
  <cp:revision>107</cp:revision>
  <dcterms:created xsi:type="dcterms:W3CDTF">2016-12-10T13:12:33Z</dcterms:created>
  <dcterms:modified xsi:type="dcterms:W3CDTF">2017-02-10T05:09:59Z</dcterms:modified>
</cp:coreProperties>
</file>