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8" r:id="rId3"/>
    <p:sldId id="259" r:id="rId4"/>
    <p:sldId id="260" r:id="rId5"/>
    <p:sldId id="261" r:id="rId6"/>
    <p:sldId id="27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2" r:id="rId16"/>
    <p:sldId id="273" r:id="rId17"/>
    <p:sldId id="274" r:id="rId18"/>
    <p:sldId id="275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>
      <p:cViewPr>
        <p:scale>
          <a:sx n="90" d="100"/>
          <a:sy n="90" d="100"/>
        </p:scale>
        <p:origin x="-72" y="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10" y="49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03A986-ADB0-4548-924E-2F50F756DE3E}" type="datetimeFigureOut">
              <a:rPr lang="ru-RU"/>
              <a:pPr>
                <a:defRPr/>
              </a:pPr>
              <a:t>25.02.2016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88DAEC-41B3-43AE-859C-78DD0A3449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CCB181-4383-445F-956C-6F1B7F79CC94}" type="datetimeFigureOut">
              <a:rPr lang="ru-RU"/>
              <a:pPr>
                <a:defRPr/>
              </a:pPr>
              <a:t>25.02.2016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868F9-2694-43E9-8F61-58CC143B7F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C1B12-602B-48AC-AAD7-AA607186DCEE}" type="datetimeFigureOut">
              <a:rPr lang="ru-RU"/>
              <a:pPr>
                <a:defRPr/>
              </a:pPr>
              <a:t>25.02.2016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2FADB7-05A4-445A-8BA6-FA8A31144E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149B9B-201D-42EA-BC57-FF69353AE077}" type="datetimeFigureOut">
              <a:rPr lang="ru-RU"/>
              <a:pPr>
                <a:defRPr/>
              </a:pPr>
              <a:t>25.02.2016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4FC66-1E68-42B2-9F33-EE81A1E477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AA333F-E8A3-48E9-B14B-8E9D70A07F2D}" type="datetimeFigureOut">
              <a:rPr lang="ru-RU"/>
              <a:pPr>
                <a:defRPr/>
              </a:pPr>
              <a:t>25.02.2016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EE6114-1390-4B88-BBD9-E4A1425BB7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2625F-BCB0-46AF-A6FC-A49D551AB5DA}" type="datetimeFigureOut">
              <a:rPr lang="ru-RU"/>
              <a:pPr>
                <a:defRPr/>
              </a:pPr>
              <a:t>25.02.2016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9F28F6-7FF6-4D30-9AD2-0F19098EA9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005448-A030-4D93-87CC-2BEAD38D336F}" type="datetimeFigureOut">
              <a:rPr lang="ru-RU"/>
              <a:pPr>
                <a:defRPr/>
              </a:pPr>
              <a:t>25.02.2016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4F5AA1-B4A0-466C-9853-319EC05D8B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B4DEA9-5E44-4691-9D06-5E484E24BF29}" type="datetimeFigureOut">
              <a:rPr lang="ru-RU"/>
              <a:pPr>
                <a:defRPr/>
              </a:pPr>
              <a:t>25.02.2016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328C29-AC7A-48D9-BBC2-734CFA940A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2D6B26-33FA-456A-A148-A4B5CE486C4A}" type="datetimeFigureOut">
              <a:rPr lang="ru-RU"/>
              <a:pPr>
                <a:defRPr/>
              </a:pPr>
              <a:t>25.02.2016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B9C3EB-9560-4937-BC15-D7B78E4A18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AA67BC-466D-45A3-B23D-65E630FCF1DC}" type="datetimeFigureOut">
              <a:rPr lang="ru-RU"/>
              <a:pPr>
                <a:defRPr/>
              </a:pPr>
              <a:t>25.02.2016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C38693-513F-44A0-8893-0401B4DB52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0F90A8-5807-4C45-9D94-0D328A35C364}" type="datetimeFigureOut">
              <a:rPr lang="ru-RU"/>
              <a:pPr>
                <a:defRPr/>
              </a:pPr>
              <a:t>25.02.2016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EA71B6-5EDF-47F1-8977-A10AFD9917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4F744C5-81D7-49AA-AE72-817116774D4D}" type="datetimeFigureOut">
              <a:rPr lang="ru-RU"/>
              <a:pPr>
                <a:defRPr/>
              </a:pPr>
              <a:t>25.02.2016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E18FE2A-FE3C-4FC5-8F99-09EADD040A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3" r:id="rId2"/>
    <p:sldLayoutId id="2147483745" r:id="rId3"/>
    <p:sldLayoutId id="2147483742" r:id="rId4"/>
    <p:sldLayoutId id="2147483741" r:id="rId5"/>
    <p:sldLayoutId id="2147483740" r:id="rId6"/>
    <p:sldLayoutId id="2147483739" r:id="rId7"/>
    <p:sldLayoutId id="2147483738" r:id="rId8"/>
    <p:sldLayoutId id="2147483746" r:id="rId9"/>
    <p:sldLayoutId id="2147483737" r:id="rId10"/>
    <p:sldLayoutId id="2147483736" r:id="rId11"/>
  </p:sldLayoutIdLst>
  <p:transition spd="med">
    <p:diamond/>
  </p:transition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714488"/>
            <a:ext cx="7038996" cy="928694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        ФОТООТЧЁТ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85875" y="2857500"/>
            <a:ext cx="7102475" cy="1428750"/>
          </a:xfrm>
        </p:spPr>
        <p:txBody>
          <a:bodyPr/>
          <a:lstStyle/>
          <a:p>
            <a:pPr marR="0" algn="ctr"/>
            <a:r>
              <a:rPr lang="ru-RU" sz="36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ЧАИНСКАЯ </a:t>
            </a:r>
          </a:p>
          <a:p>
            <a:pPr marR="0" algn="ctr"/>
            <a:r>
              <a:rPr lang="ru-RU" sz="36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БИБЛИОТЕКА -   ФИЛИАЛ</a:t>
            </a:r>
          </a:p>
          <a:p>
            <a:pPr marR="0" algn="ctr"/>
            <a:r>
              <a:rPr lang="ru-RU" sz="36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  2015 год</a:t>
            </a:r>
          </a:p>
          <a:p>
            <a:pPr marR="0" algn="ctr"/>
            <a:endParaRPr lang="ru-RU" sz="3600" b="1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R="0"/>
            <a:endParaRPr lang="ru-RU" sz="1600" b="1" smtClean="0">
              <a:latin typeface="Times New Roman" pitchFamily="18" charset="0"/>
              <a:cs typeface="Times New Roman" pitchFamily="18" charset="0"/>
            </a:endParaRPr>
          </a:p>
          <a:p>
            <a:pPr marR="0"/>
            <a:endParaRPr lang="ru-RU" sz="1600" b="1" smtClean="0">
              <a:latin typeface="Times New Roman" pitchFamily="18" charset="0"/>
              <a:cs typeface="Times New Roman" pitchFamily="18" charset="0"/>
            </a:endParaRPr>
          </a:p>
          <a:p>
            <a:pPr marR="0"/>
            <a:r>
              <a:rPr lang="ru-RU" sz="1600" b="1" smtClean="0">
                <a:latin typeface="Times New Roman" pitchFamily="18" charset="0"/>
                <a:cs typeface="Times New Roman" pitchFamily="18" charset="0"/>
              </a:rPr>
              <a:t>Подготовила: Главный библиотекарь С.И.Фатеева</a:t>
            </a:r>
          </a:p>
          <a:p>
            <a:pPr marR="0" algn="ctr"/>
            <a:r>
              <a:rPr lang="ru-RU" sz="3600" b="1" smtClean="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pic>
        <p:nvPicPr>
          <p:cNvPr id="13315" name="Picture 2" descr="C:\Users\Admin\Desktop\SAM_00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4286250"/>
            <a:ext cx="3143250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366713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2530" name="Содержимое 5"/>
          <p:cNvSpPr>
            <a:spLocks noGrp="1"/>
          </p:cNvSpPr>
          <p:nvPr>
            <p:ph idx="1"/>
          </p:nvPr>
        </p:nvSpPr>
        <p:spPr>
          <a:xfrm>
            <a:off x="500063" y="1428750"/>
            <a:ext cx="8229600" cy="4389438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	Остальные участники конкурса получили сертификаты за участие:</a:t>
            </a:r>
          </a:p>
          <a:p>
            <a:pPr>
              <a:buFont typeface="Wingdings 2" pitchFamily="18" charset="2"/>
              <a:buNone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Кравчук Тамара Анатольевна</a:t>
            </a:r>
          </a:p>
          <a:p>
            <a:pPr>
              <a:buFont typeface="Wingdings 2" pitchFamily="18" charset="2"/>
              <a:buNone/>
            </a:pPr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 - Фатеева Софья Ильинична</a:t>
            </a:r>
          </a:p>
          <a:p>
            <a:pPr>
              <a:buFont typeface="Wingdings 2" pitchFamily="18" charset="2"/>
              <a:buNone/>
            </a:pPr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 - Котлячкова Любовь Григорьевна</a:t>
            </a:r>
          </a:p>
          <a:p>
            <a:pPr>
              <a:buFont typeface="Wingdings 2" pitchFamily="18" charset="2"/>
              <a:buNone/>
            </a:pPr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 - Медведева Александра </a:t>
            </a:r>
          </a:p>
          <a:p>
            <a:pPr>
              <a:buFont typeface="Wingdings 2" pitchFamily="18" charset="2"/>
              <a:buNone/>
            </a:pPr>
            <a:endParaRPr lang="ru-RU" sz="1800" b="1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 2" pitchFamily="18" charset="2"/>
              <a:buNone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  В областном конкурсе  </a:t>
            </a:r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«Дикие животные родного края 2015» </a:t>
            </a: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приняли участие ребята из школы –интернат «Черёмушки» и ученица 3 класса Чаинской НОШ, все работы отмечены сертификатами:</a:t>
            </a:r>
          </a:p>
          <a:p>
            <a:pPr>
              <a:buFont typeface="Wingdings 2" pitchFamily="18" charset="2"/>
              <a:buNone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  Баженова  Женя 3 класс Чаинская НОШ;</a:t>
            </a:r>
          </a:p>
          <a:p>
            <a:pPr>
              <a:buFont typeface="Wingdings 2" pitchFamily="18" charset="2"/>
              <a:buNone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 Аникин Кирилл Чаинская школа -  интернат;</a:t>
            </a:r>
          </a:p>
          <a:p>
            <a:pPr>
              <a:buFont typeface="Wingdings 2" pitchFamily="18" charset="2"/>
              <a:buNone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>
              <a:buFont typeface="Wingdings 2" pitchFamily="18" charset="2"/>
              <a:buNone/>
            </a:pPr>
            <a:endParaRPr lang="ru-RU" sz="18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50958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3554" name="Содержимое 2"/>
          <p:cNvSpPr>
            <a:spLocks noGrp="1"/>
          </p:cNvSpPr>
          <p:nvPr>
            <p:ph sz="half" idx="1"/>
          </p:nvPr>
        </p:nvSpPr>
        <p:spPr>
          <a:xfrm>
            <a:off x="571500" y="1500188"/>
            <a:ext cx="4038600" cy="5072062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mtClean="0"/>
              <a:t>	 </a:t>
            </a: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Уже не первый год наша библиотека принимает активное участие в региональном творческом конкурсе  </a:t>
            </a:r>
            <a:r>
              <a:rPr lang="ru-RU" sz="1600" b="1" smtClean="0">
                <a:latin typeface="Times New Roman" pitchFamily="18" charset="0"/>
                <a:cs typeface="Times New Roman" pitchFamily="18" charset="0"/>
              </a:rPr>
              <a:t>«Страна финансов</a:t>
            </a: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».  По итогам конкурса в  2015 году сертификат участника отборочного тура получила </a:t>
            </a:r>
            <a:r>
              <a:rPr lang="ru-RU" sz="1600" b="1" smtClean="0">
                <a:latin typeface="Times New Roman" pitchFamily="18" charset="0"/>
                <a:cs typeface="Times New Roman" pitchFamily="18" charset="0"/>
              </a:rPr>
              <a:t>Маврина Кристина</a:t>
            </a: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, ученица 5 класса Подгорнской общеобразовательной школы. И  сертификатом за участие была отмечена </a:t>
            </a:r>
            <a:r>
              <a:rPr lang="ru-RU" sz="1600" b="1" smtClean="0">
                <a:latin typeface="Times New Roman" pitchFamily="18" charset="0"/>
                <a:cs typeface="Times New Roman" pitchFamily="18" charset="0"/>
              </a:rPr>
              <a:t>Кисель Алёна.</a:t>
            </a:r>
            <a:endParaRPr lang="ru-RU" sz="16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5" name="Picture 2" descr="C:\Users\Admin\Desktop\Фотоотчёт. Библиотека 2016\SAM_019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786313" y="1289050"/>
            <a:ext cx="3633787" cy="5056188"/>
          </a:xfrm>
        </p:spPr>
      </p:pic>
      <p:pic>
        <p:nvPicPr>
          <p:cNvPr id="23556" name="Picture 5" descr="C:\Users\Admin\Desktop\Фотоотчёт. Библиотека 2016\SAM_009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88" y="4392613"/>
            <a:ext cx="3000375" cy="225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366713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28625" y="1500188"/>
            <a:ext cx="8229600" cy="4857750"/>
          </a:xfrm>
        </p:spPr>
        <p:txBody>
          <a:bodyPr>
            <a:normAutofit fontScale="92500" lnSpcReduction="2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/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		Областной конкурс литературных работ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«Россия, Родина моя»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был посвящён 70-му юбилею Победы в ВОВ. Конкурс очень интересный, серьёзный. От нашей библиотеки приняли участие две ученицы 9 класса :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Белобородова Наташа и Денисюк  Маша.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Работы у девушек были интересные,  но не достаточно глубоко была раскрыта патриотическая тема.  Работы были отмечены сертификатами за участие.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		Ежегодно ТОДЮБ проводит областной конкурс флористических работ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«Цветик  семицветик».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За отчётный год  активное участие в этом конкурсе  приняла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Чаинская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школа –интернат. 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 четыре человека  от  детского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клаба</a:t>
            </a: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 «Затейник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» 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рук. Кравчук Тамара  Анатольевна.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Все работы были отмечены сертификатами за участие.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	В областном конкурсе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«Легенды и сказки земли Сибирской»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снова активистами стали ребята и их преподаватели из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Чаинской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школы – интернат «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Черёмушки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».  На конкурс было отправлено 10 работ. По итогам конкурса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Долгих Яна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была отмечена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Дипломом 2 степени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 награждена ценными подарками. А педагог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Техриб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Алёна Андреевна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под руководством которого была выполнена творческая работа была отмечена благодарственным письмом.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endParaRPr lang="ru-RU" b="1" dirty="0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723900"/>
          </a:xfrm>
        </p:spPr>
        <p:txBody>
          <a:bodyPr/>
          <a:lstStyle/>
          <a:p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ЮБИЛЕЙНЫЕ  ВЫСТАВКИ:</a:t>
            </a:r>
            <a:endParaRPr lang="ru-RU" sz="20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2" name="Picture 2" descr="C:\Users\Admin\Desktop\Фотоотчёт. Библиотека 2016\SAM_000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57188" y="1500188"/>
            <a:ext cx="4000500" cy="5005387"/>
          </a:xfrm>
        </p:spPr>
      </p:pic>
      <p:pic>
        <p:nvPicPr>
          <p:cNvPr id="25603" name="Picture 3" descr="C:\Users\Admin\Desktop\Фотоотчёт. Библиотека 2016\SAM_000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714875" y="1643063"/>
            <a:ext cx="4038600" cy="4786312"/>
          </a:xfrm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22383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6626" name="Содержимое 3"/>
          <p:cNvSpPr>
            <a:spLocks noGrp="1"/>
          </p:cNvSpPr>
          <p:nvPr>
            <p:ph sz="half" idx="2"/>
          </p:nvPr>
        </p:nvSpPr>
        <p:spPr>
          <a:xfrm>
            <a:off x="4643438" y="1143000"/>
            <a:ext cx="4038600" cy="4929188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В октябре совместно с ДК прошёл литературный вечер, посвящённый 120-й годовщине С.А.Есенина </a:t>
            </a:r>
            <a:r>
              <a:rPr lang="ru-RU" sz="1600" b="1" smtClean="0">
                <a:latin typeface="Times New Roman" pitchFamily="18" charset="0"/>
                <a:cs typeface="Times New Roman" pitchFamily="18" charset="0"/>
              </a:rPr>
              <a:t>«Поэт России».</a:t>
            </a: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  В ходе вечера прозвучали  стихи поэта </a:t>
            </a:r>
            <a:r>
              <a:rPr lang="ru-RU" sz="1600" b="1" smtClean="0">
                <a:latin typeface="Times New Roman" pitchFamily="18" charset="0"/>
                <a:cs typeface="Times New Roman" pitchFamily="18" charset="0"/>
              </a:rPr>
              <a:t>: «Гой, ты Русь моя родная…»; «С добрым утром…»; «Душа грустит о небесах…»</a:t>
            </a: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. Ответственные за мероприятия: Кравчук Т.А.; Фатеева С.И.; Кисель Т.А.</a:t>
            </a:r>
          </a:p>
          <a:p>
            <a:pPr>
              <a:buFont typeface="Wingdings 2" pitchFamily="18" charset="2"/>
              <a:buNone/>
            </a:pPr>
            <a:endParaRPr lang="ru-RU" sz="140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 2" pitchFamily="18" charset="2"/>
              <a:buNone/>
            </a:pPr>
            <a:endParaRPr lang="ru-RU" sz="140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 2" pitchFamily="18" charset="2"/>
              <a:buNone/>
            </a:pPr>
            <a:endParaRPr lang="ru-RU" sz="140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 2" pitchFamily="18" charset="2"/>
              <a:buNone/>
            </a:pPr>
            <a:endParaRPr lang="ru-RU" sz="140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 2" pitchFamily="18" charset="2"/>
              <a:buNone/>
            </a:pPr>
            <a:endParaRPr lang="ru-RU" sz="140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 2" pitchFamily="18" charset="2"/>
              <a:buNone/>
            </a:pPr>
            <a:endParaRPr lang="ru-RU" sz="140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 2" pitchFamily="18" charset="2"/>
              <a:buNone/>
            </a:pPr>
            <a:endParaRPr lang="ru-RU" sz="140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 2" pitchFamily="18" charset="2"/>
              <a:buNone/>
            </a:pPr>
            <a:endParaRPr lang="ru-RU" sz="140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 2" pitchFamily="18" charset="2"/>
              <a:buNone/>
            </a:pPr>
            <a:endParaRPr lang="ru-RU" sz="1600" b="1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7" name="Picture 3" descr="C:\Users\Admin\Desktop\Фотоотчёт. Библиотека 2016\SAM_000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85750" y="1071563"/>
            <a:ext cx="3649663" cy="3357562"/>
          </a:xfrm>
        </p:spPr>
      </p:pic>
      <p:pic>
        <p:nvPicPr>
          <p:cNvPr id="26628" name="Picture 11" descr="C:\Users\Admin\Desktop\Фотоотчёт. Библиотека 2016\SAM_000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8" y="3643313"/>
            <a:ext cx="4357687" cy="294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50" y="767588"/>
            <a:ext cx="830580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Литературно музыкальный вечер к 195-ю А.А.Фета </a:t>
            </a:r>
            <a:b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«Поэзия сердца»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0" name="Picture 2" descr="C:\Users\Admin\Desktop\SAM_01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4000500"/>
            <a:ext cx="34290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3" descr="C:\Users\Admin\Desktop\SAM_01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25" y="3643313"/>
            <a:ext cx="2214563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4" descr="C:\Users\Admin\Desktop\SAM_010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75" y="1857375"/>
            <a:ext cx="3286125" cy="246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sz="31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ПИСАТЕЛИ И ПРОИЗВЕДЕНИЯ -ЮБИЛЯРЫ    2015         </a:t>
            </a:r>
            <a:endParaRPr lang="ru-RU" sz="31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4" name="Picture 2" descr="C:\Users\Admin\Desktop\SAM_007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42938" y="1920875"/>
            <a:ext cx="3495675" cy="4662488"/>
          </a:xfrm>
        </p:spPr>
      </p:pic>
      <p:pic>
        <p:nvPicPr>
          <p:cNvPr id="28675" name="Picture 3" descr="C:\Users\Admin\Desktop\Фотоотчёт. Библиотека 2016\SAM_006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005388" y="1920875"/>
            <a:ext cx="3567112" cy="4794250"/>
          </a:xfrm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КНИЖНО  - ИЛЛЮСТРИРОВАННЫЕ  ВЫСТАВКИ </a:t>
            </a:r>
            <a:br>
              <a:rPr lang="ru-RU" sz="28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  70-летию  ПОБЕДЫ в ВОВ</a:t>
            </a:r>
          </a:p>
        </p:txBody>
      </p:sp>
      <p:pic>
        <p:nvPicPr>
          <p:cNvPr id="29698" name="Picture 2" descr="C:\Users\Admin\Desktop\Фотоотчёт. Библиотека 2016\9 мая фото для отчёта по библиотеки\SAM_019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000750" y="1857375"/>
            <a:ext cx="3143250" cy="3341688"/>
          </a:xfrm>
        </p:spPr>
      </p:pic>
      <p:pic>
        <p:nvPicPr>
          <p:cNvPr id="29699" name="Picture 4" descr="C:\Users\Admin\Desktop\Фотоотчёт. Библиотека 2016\9 мая фото для отчёта по библиотеки\SAM_019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50" y="2714625"/>
            <a:ext cx="2928938" cy="351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5" descr="C:\Users\Admin\Desktop\Фотоотчёт. Библиотека 2016\9 мая фото для отчёта по библиотеки\SAM_015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3" y="4357688"/>
            <a:ext cx="3090862" cy="231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652463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0722" name="Содержимое 2"/>
          <p:cNvSpPr>
            <a:spLocks noGrp="1"/>
          </p:cNvSpPr>
          <p:nvPr>
            <p:ph idx="1"/>
          </p:nvPr>
        </p:nvSpPr>
        <p:spPr>
          <a:xfrm>
            <a:off x="457200" y="1935163"/>
            <a:ext cx="8229600" cy="4779962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2000" smtClean="0"/>
              <a:t>У нас в с. Чаинск живут люди, которые любят заниматься фотолюбительской съёмкой. Благодаря их работам  оформили фотовыставку «</a:t>
            </a:r>
            <a:r>
              <a:rPr lang="ru-RU" sz="2000" b="1" smtClean="0"/>
              <a:t>Край родной»</a:t>
            </a:r>
            <a:r>
              <a:rPr lang="ru-RU" sz="2000" b="1" smtClean="0">
                <a:latin typeface="Arial" charset="0"/>
              </a:rPr>
              <a:t>. </a:t>
            </a:r>
            <a:r>
              <a:rPr lang="ru-RU" sz="2000" smtClean="0">
                <a:latin typeface="Arial" charset="0"/>
              </a:rPr>
              <a:t>В</a:t>
            </a:r>
            <a:r>
              <a:rPr lang="ru-RU" sz="2000" smtClean="0"/>
              <a:t>ыставка находится в  Администрации Чаинского сельского поселения. На выставке представлены работы:</a:t>
            </a:r>
          </a:p>
          <a:p>
            <a:pPr>
              <a:buFont typeface="Wingdings 2" pitchFamily="18" charset="2"/>
              <a:buNone/>
            </a:pPr>
            <a:r>
              <a:rPr lang="ru-RU" sz="1800" b="1" smtClean="0"/>
              <a:t>Коневой Е.С.</a:t>
            </a:r>
          </a:p>
          <a:p>
            <a:pPr>
              <a:buFont typeface="Wingdings 2" pitchFamily="18" charset="2"/>
              <a:buNone/>
            </a:pPr>
            <a:r>
              <a:rPr lang="ru-RU" sz="1800" b="1" smtClean="0"/>
              <a:t>Котлячковой Л.Г.</a:t>
            </a:r>
          </a:p>
          <a:p>
            <a:pPr>
              <a:buFont typeface="Wingdings 2" pitchFamily="18" charset="2"/>
              <a:buNone/>
            </a:pPr>
            <a:r>
              <a:rPr lang="ru-RU" sz="1800" b="1" smtClean="0"/>
              <a:t>Усковой А.Г.</a:t>
            </a:r>
          </a:p>
          <a:p>
            <a:pPr>
              <a:buFont typeface="Wingdings 2" pitchFamily="18" charset="2"/>
              <a:buNone/>
            </a:pPr>
            <a:r>
              <a:rPr lang="ru-RU" sz="1800" b="1" smtClean="0"/>
              <a:t>Ходосовой В.П.</a:t>
            </a:r>
            <a:endParaRPr lang="ru-RU" sz="1800" smtClean="0"/>
          </a:p>
        </p:txBody>
      </p:sp>
      <p:pic>
        <p:nvPicPr>
          <p:cNvPr id="30723" name="Picture 2" descr="C:\Users\Admin\Desktop\SAM_009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0" y="3392488"/>
            <a:ext cx="4214813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amond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	</a:t>
            </a:r>
            <a:r>
              <a:rPr lang="ru-RU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Чаинский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филиал 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–это культурно – </a:t>
            </a:r>
            <a:r>
              <a:rPr lang="ru-RU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досуговый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информационный центр.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/>
              <a:t>	Приоритетные направления деятельности в 2015 году: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/>
              <a:t>    - Информационное;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/>
              <a:t>    - </a:t>
            </a:r>
            <a:r>
              <a:rPr lang="ru-RU" dirty="0" err="1" smtClean="0"/>
              <a:t>Досуговое</a:t>
            </a:r>
            <a:r>
              <a:rPr lang="ru-RU" dirty="0" smtClean="0"/>
              <a:t>;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/>
              <a:t>    - Информационно – просветительское;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b="1" dirty="0" smtClean="0"/>
              <a:t>      Основные задачи :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b="1" dirty="0" smtClean="0"/>
              <a:t> 1. </a:t>
            </a:r>
            <a:r>
              <a:rPr lang="ru-RU" dirty="0" smtClean="0"/>
              <a:t>Качественное предоставление информации населению;</a:t>
            </a:r>
            <a:endParaRPr lang="ru-RU" b="1" dirty="0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366713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5362" name="Содержимое 5"/>
          <p:cNvSpPr>
            <a:spLocks noGrp="1"/>
          </p:cNvSpPr>
          <p:nvPr>
            <p:ph idx="1"/>
          </p:nvPr>
        </p:nvSpPr>
        <p:spPr>
          <a:xfrm>
            <a:off x="285750" y="1357313"/>
            <a:ext cx="8443913" cy="5286375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mtClean="0"/>
              <a:t>   2. Продвижение  книги и чтения;</a:t>
            </a:r>
          </a:p>
          <a:p>
            <a:pPr>
              <a:buFont typeface="Wingdings 2" pitchFamily="18" charset="2"/>
              <a:buNone/>
            </a:pPr>
            <a:r>
              <a:rPr lang="ru-RU" smtClean="0"/>
              <a:t>    3. Участие библиотеки в профессиональных конкурсах;</a:t>
            </a:r>
          </a:p>
          <a:p>
            <a:pPr>
              <a:buFont typeface="Wingdings 2" pitchFamily="18" charset="2"/>
              <a:buNone/>
            </a:pPr>
            <a:r>
              <a:rPr lang="ru-RU" smtClean="0"/>
              <a:t>    4. Формирование имиджа библиотеки;</a:t>
            </a:r>
          </a:p>
          <a:p>
            <a:pPr>
              <a:buFont typeface="Wingdings 2" pitchFamily="18" charset="2"/>
              <a:buNone/>
            </a:pPr>
            <a:endParaRPr lang="ru-RU" sz="2000" b="1" smtClean="0"/>
          </a:p>
          <a:p>
            <a:pPr algn="ctr">
              <a:buFont typeface="Wingdings 2" pitchFamily="18" charset="2"/>
              <a:buNone/>
            </a:pPr>
            <a:r>
              <a:rPr lang="ru-RU" sz="2400" b="1" smtClean="0"/>
              <a:t>Свод главных цифровых показателей по </a:t>
            </a:r>
          </a:p>
          <a:p>
            <a:pPr algn="ctr">
              <a:buFont typeface="Wingdings 2" pitchFamily="18" charset="2"/>
              <a:buNone/>
            </a:pPr>
            <a:r>
              <a:rPr lang="ru-RU" sz="2400" b="1" smtClean="0"/>
              <a:t>основным направлениям деятельности  </a:t>
            </a: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за 2015 год:</a:t>
            </a:r>
          </a:p>
          <a:p>
            <a:pPr>
              <a:buFont typeface="Wingdings 2" pitchFamily="18" charset="2"/>
              <a:buNone/>
            </a:pPr>
            <a:endParaRPr lang="ru-RU" b="1" smtClean="0"/>
          </a:p>
          <a:p>
            <a:pPr>
              <a:buFont typeface="Wingdings 2" pitchFamily="18" charset="2"/>
              <a:buNone/>
            </a:pPr>
            <a:r>
              <a:rPr lang="ru-RU" b="1" smtClean="0"/>
              <a:t>       Читатели –</a:t>
            </a: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 283            </a:t>
            </a:r>
          </a:p>
          <a:p>
            <a:pPr>
              <a:buFont typeface="Wingdings 2" pitchFamily="18" charset="2"/>
              <a:buNone/>
            </a:pP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       Посещения – 3943</a:t>
            </a:r>
          </a:p>
          <a:p>
            <a:pPr>
              <a:buFont typeface="Wingdings 2" pitchFamily="18" charset="2"/>
              <a:buNone/>
            </a:pP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       Книговыдача - 6923</a:t>
            </a:r>
          </a:p>
          <a:p>
            <a:pPr>
              <a:buFont typeface="Wingdings 2" pitchFamily="18" charset="2"/>
              <a:buNone/>
            </a:pPr>
            <a:endParaRPr lang="ru-RU" b="1" smtClean="0"/>
          </a:p>
          <a:p>
            <a:endParaRPr lang="ru-RU" smtClean="0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524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6386" name="Содержимое 3"/>
          <p:cNvSpPr>
            <a:spLocks noGrp="1"/>
          </p:cNvSpPr>
          <p:nvPr>
            <p:ph idx="1"/>
          </p:nvPr>
        </p:nvSpPr>
        <p:spPr>
          <a:xfrm>
            <a:off x="500063" y="1000125"/>
            <a:ext cx="8229600" cy="5357813"/>
          </a:xfrm>
        </p:spPr>
        <p:txBody>
          <a:bodyPr/>
          <a:lstStyle/>
          <a:p>
            <a:pPr algn="just">
              <a:buFont typeface="Wingdings 2" pitchFamily="18" charset="2"/>
              <a:buNone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Объём книжного фонда </a:t>
            </a: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– 8567 экз.</a:t>
            </a:r>
          </a:p>
          <a:p>
            <a:pPr algn="just">
              <a:buFont typeface="Wingdings 2" pitchFamily="18" charset="2"/>
              <a:buNone/>
            </a:pPr>
            <a:endParaRPr lang="ru-RU" sz="2000" b="1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 2" pitchFamily="18" charset="2"/>
              <a:buNone/>
            </a:pP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        Социальное партнёрство библиотеки:</a:t>
            </a:r>
          </a:p>
          <a:p>
            <a:pPr algn="just">
              <a:buFont typeface="Wingdings 2" pitchFamily="18" charset="2"/>
              <a:buNone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	Чаинская сельская библиотека –филиал сотрудничает с Чаинской школой – интернат, с ДК,  с социальной комнатой «Добрея», с детским садом, с Администрацией Чаинского сельского поселения. Наша основная задача помогать друг другу, а так же  совместно организовывать и проводить мероприятия.</a:t>
            </a:r>
          </a:p>
          <a:p>
            <a:pPr algn="just">
              <a:buFont typeface="Wingdings 2" pitchFamily="18" charset="2"/>
              <a:buNone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    	В библиотеке работает два клуба по интересам:</a:t>
            </a:r>
          </a:p>
          <a:p>
            <a:pPr algn="just">
              <a:buFont typeface="Wingdings 2" pitchFamily="18" charset="2"/>
              <a:buNone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«Юный читатель» 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 - создан для детей. В клубе проводятся мероприятия, которые знакомят детей с хорошими и добрыми книгами. Через игровые и конкурсные программы помогают проявить интерес к книге, а так же развивать творческую и познавательную активность. Встречи в клубе проводятся раз в месяц  </a:t>
            </a: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Среда с 14.00 до 15.00. 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 Клуб посещают  </a:t>
            </a: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8-10 человек.</a:t>
            </a:r>
            <a:endParaRPr lang="ru-RU" sz="200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 2" pitchFamily="18" charset="2"/>
              <a:buNone/>
            </a:pP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just">
              <a:buFont typeface="Wingdings 2" pitchFamily="18" charset="2"/>
              <a:buNone/>
            </a:pP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   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524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7410" name="Содержимое 3"/>
          <p:cNvSpPr>
            <a:spLocks noGrp="1"/>
          </p:cNvSpPr>
          <p:nvPr>
            <p:ph idx="1"/>
          </p:nvPr>
        </p:nvSpPr>
        <p:spPr>
          <a:xfrm>
            <a:off x="357188" y="1143000"/>
            <a:ext cx="8229600" cy="5214938"/>
          </a:xfrm>
        </p:spPr>
        <p:txBody>
          <a:bodyPr/>
          <a:lstStyle/>
          <a:p>
            <a:endParaRPr lang="ru-RU" b="1" smtClean="0"/>
          </a:p>
          <a:p>
            <a:r>
              <a:rPr lang="ru-RU" b="1" smtClean="0"/>
              <a:t>Клуб «Домашний очаг» </a:t>
            </a:r>
            <a:r>
              <a:rPr lang="ru-RU" smtClean="0"/>
              <a:t>–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создан для общения женщин на селе, проведения досуга, мероприятий по  интересующим темам, а так же выявления и развития их творческого потенциала. Встречи в клубе проводятся раз в месяц, по в</a:t>
            </a: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торникам с 14.00 до 15.00.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Клуб посещают </a:t>
            </a: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5-10 человек.</a:t>
            </a:r>
            <a:endParaRPr lang="ru-RU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1" name="Picture 2" descr="C:\Users\Admin\Desktop\SAM_364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3" y="3786188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866775"/>
          </a:xfrm>
        </p:spPr>
        <p:txBody>
          <a:bodyPr/>
          <a:lstStyle/>
          <a:p>
            <a:pPr algn="ctr"/>
            <a:r>
              <a:rPr lang="ru-RU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Клуб «Юный читатель»</a:t>
            </a:r>
          </a:p>
        </p:txBody>
      </p:sp>
      <p:pic>
        <p:nvPicPr>
          <p:cNvPr id="18434" name="Picture 2" descr="C:\Users\Admin\Desktop\SAM_025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4313" y="1535113"/>
            <a:ext cx="2571750" cy="1930400"/>
          </a:xfrm>
        </p:spPr>
      </p:pic>
      <p:pic>
        <p:nvPicPr>
          <p:cNvPr id="18435" name="Picture 3" descr="C:\Users\Admin\Desktop\SAM_327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88" y="3000375"/>
            <a:ext cx="28575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4" descr="C:\Users\Admin\Desktop\SAM_326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38" y="4572000"/>
            <a:ext cx="3429000" cy="217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5" descr="C:\Users\Admin\Desktop\SAM_339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29300" y="1571625"/>
            <a:ext cx="3143250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22383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9458" name="Содержимое 3"/>
          <p:cNvSpPr>
            <a:spLocks noGrp="1"/>
          </p:cNvSpPr>
          <p:nvPr>
            <p:ph idx="1"/>
          </p:nvPr>
        </p:nvSpPr>
        <p:spPr>
          <a:xfrm>
            <a:off x="428625" y="1214438"/>
            <a:ext cx="8229600" cy="5000625"/>
          </a:xfrm>
        </p:spPr>
        <p:txBody>
          <a:bodyPr/>
          <a:lstStyle/>
          <a:p>
            <a:r>
              <a:rPr lang="ru-RU" smtClean="0">
                <a:latin typeface="Times New Roman" pitchFamily="18" charset="0"/>
                <a:cs typeface="Times New Roman" pitchFamily="18" charset="0"/>
              </a:rPr>
              <a:t> 	Чаинская сельская библиотека – филиал каждый год принимает активное участие как в областных, так и в районных конкурсах.  В 2015 году  мы приняли участие в 6 конкурсах:</a:t>
            </a:r>
          </a:p>
          <a:p>
            <a:endParaRPr lang="ru-RU" b="1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 2" pitchFamily="18" charset="2"/>
              <a:buNone/>
            </a:pP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	- Районный экологический  фотоконкурс «Мир удивительных насекомых»</a:t>
            </a:r>
          </a:p>
          <a:p>
            <a:pPr>
              <a:buFont typeface="Wingdings 2" pitchFamily="18" charset="2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 		</a:t>
            </a: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Диплом 1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степени получила Котлячкова Настя</a:t>
            </a:r>
          </a:p>
          <a:p>
            <a:pPr>
              <a:buFont typeface="Wingdings 2" pitchFamily="18" charset="2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     	</a:t>
            </a: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Диплом 2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степени получила Фатеева Валя ученица 1 класса 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509588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 descr="C:\Users\Admin\Desktop\Фотоотчёт. Библиотека 2016\SAM_159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57188" y="785813"/>
            <a:ext cx="3890962" cy="5184775"/>
          </a:xfrm>
        </p:spPr>
      </p:pic>
      <p:sp>
        <p:nvSpPr>
          <p:cNvPr id="20483" name="Содержимое 7"/>
          <p:cNvSpPr>
            <a:spLocks noGrp="1"/>
          </p:cNvSpPr>
          <p:nvPr>
            <p:ph sz="half" idx="2"/>
          </p:nvPr>
        </p:nvSpPr>
        <p:spPr>
          <a:xfrm>
            <a:off x="4643438" y="1214438"/>
            <a:ext cx="4038600" cy="5072062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         Победительница районного фотоконкурса «Мир удивительных насекомых» Котлячкова Настя</a:t>
            </a:r>
          </a:p>
          <a:p>
            <a:pPr>
              <a:buFont typeface="Wingdings 2" pitchFamily="18" charset="2"/>
              <a:buNone/>
            </a:pPr>
            <a:endParaRPr lang="ru-RU" sz="180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 2" pitchFamily="18" charset="2"/>
              <a:buNone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                          Красавица стрекоза</a:t>
            </a:r>
          </a:p>
          <a:p>
            <a:pPr>
              <a:buFont typeface="Wingdings 2" pitchFamily="18" charset="2"/>
              <a:buNone/>
            </a:pPr>
            <a:endParaRPr lang="ru-RU" sz="180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 2" pitchFamily="18" charset="2"/>
              <a:buNone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20484" name="Picture 9" descr="C:\Users\Admin\Desktop\P102005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143250"/>
            <a:ext cx="3976688" cy="341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58102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21506" name="Picture 2" descr="C:\Users\Admin\Desktop\Фотоотчёт. Библиотека 2016\SAM_158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52450" y="1571625"/>
            <a:ext cx="3662363" cy="4883150"/>
          </a:xfrm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3438" y="1571625"/>
            <a:ext cx="4038600" cy="1928813"/>
          </a:xfrm>
        </p:spPr>
        <p:txBody>
          <a:bodyPr>
            <a:normAutofit lnSpcReduction="10000"/>
          </a:bodyPr>
          <a:lstStyle/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Диплом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степени получила Фатеева Валя за победу в районном  фотоконкурсе  «Удивительный мир насекомых»</a:t>
            </a:r>
          </a:p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Жук  - усач обыкновенный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8" name="Picture 3" descr="C:\Users\Admin\Desktop\IMG_146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3" y="3541713"/>
            <a:ext cx="4143375" cy="274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1534</TotalTime>
  <Words>623</Words>
  <Application>Microsoft Office PowerPoint</Application>
  <PresentationFormat>Экран (4:3)</PresentationFormat>
  <Paragraphs>85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4</vt:i4>
      </vt:variant>
      <vt:variant>
        <vt:lpstr>Заголовки слайдов</vt:lpstr>
      </vt:variant>
      <vt:variant>
        <vt:i4>18</vt:i4>
      </vt:variant>
    </vt:vector>
  </HeadingPairs>
  <TitlesOfParts>
    <vt:vector size="27" baseType="lpstr">
      <vt:lpstr>Constantia</vt:lpstr>
      <vt:lpstr>Arial</vt:lpstr>
      <vt:lpstr>Calibri</vt:lpstr>
      <vt:lpstr>Wingdings 2</vt:lpstr>
      <vt:lpstr>Times New Roman</vt:lpstr>
      <vt:lpstr>Поток</vt:lpstr>
      <vt:lpstr>Поток</vt:lpstr>
      <vt:lpstr>Поток</vt:lpstr>
      <vt:lpstr>Поток</vt:lpstr>
      <vt:lpstr>Слайд 1</vt:lpstr>
      <vt:lpstr>  Чаинский филиал –это культурно – досуговый информационный центр.</vt:lpstr>
      <vt:lpstr>Слайд 3</vt:lpstr>
      <vt:lpstr>Слайд 4</vt:lpstr>
      <vt:lpstr>Слайд 5</vt:lpstr>
      <vt:lpstr>Клуб «Юный читатель»</vt:lpstr>
      <vt:lpstr>Слайд 7</vt:lpstr>
      <vt:lpstr>    </vt:lpstr>
      <vt:lpstr>Слайд 9</vt:lpstr>
      <vt:lpstr>Слайд 10</vt:lpstr>
      <vt:lpstr>Слайд 11</vt:lpstr>
      <vt:lpstr>Слайд 12</vt:lpstr>
      <vt:lpstr> ЮБИЛЕЙНЫЕ  ВЫСТАВКИ:</vt:lpstr>
      <vt:lpstr>Слайд 14</vt:lpstr>
      <vt:lpstr>Слайд 15</vt:lpstr>
      <vt:lpstr> ПИСАТЕЛИ И ПРОИЗВЕДЕНИЯ -ЮБИЛЯРЫ    2015         </vt:lpstr>
      <vt:lpstr> КНИЖНО  - ИЛЛЮСТРИРОВАННЫЕ  ВЫСТАВКИ  К  70-летию  ПОБЕДЫ в ВОВ</vt:lpstr>
      <vt:lpstr>Слайд 18</vt:lpstr>
    </vt:vector>
  </TitlesOfParts>
  <Company>МУК МЦБС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Гришкино</dc:creator>
  <cp:lastModifiedBy>1</cp:lastModifiedBy>
  <cp:revision>127</cp:revision>
  <dcterms:created xsi:type="dcterms:W3CDTF">2015-01-21T07:11:13Z</dcterms:created>
  <dcterms:modified xsi:type="dcterms:W3CDTF">2016-02-25T07:47:40Z</dcterms:modified>
</cp:coreProperties>
</file>