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8" r:id="rId2"/>
    <p:sldId id="283" r:id="rId3"/>
    <p:sldId id="265" r:id="rId4"/>
    <p:sldId id="261" r:id="rId5"/>
    <p:sldId id="284" r:id="rId6"/>
    <p:sldId id="269" r:id="rId7"/>
    <p:sldId id="270" r:id="rId8"/>
    <p:sldId id="282" r:id="rId9"/>
    <p:sldId id="272" r:id="rId10"/>
    <p:sldId id="285" r:id="rId11"/>
    <p:sldId id="288" r:id="rId12"/>
    <p:sldId id="289" r:id="rId13"/>
    <p:sldId id="292" r:id="rId14"/>
    <p:sldId id="293" r:id="rId15"/>
    <p:sldId id="258" r:id="rId16"/>
    <p:sldId id="290" r:id="rId17"/>
    <p:sldId id="262" r:id="rId18"/>
    <p:sldId id="294" r:id="rId19"/>
    <p:sldId id="297" r:id="rId20"/>
    <p:sldId id="300" r:id="rId21"/>
    <p:sldId id="264" r:id="rId22"/>
    <p:sldId id="295" r:id="rId23"/>
    <p:sldId id="299" r:id="rId24"/>
    <p:sldId id="271" r:id="rId25"/>
    <p:sldId id="266" r:id="rId26"/>
    <p:sldId id="267" r:id="rId27"/>
    <p:sldId id="296" r:id="rId28"/>
    <p:sldId id="301" r:id="rId29"/>
    <p:sldId id="281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FFFF00"/>
    <a:srgbClr val="6E935B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6" autoAdjust="0"/>
    <p:restoredTop sz="94660"/>
  </p:normalViewPr>
  <p:slideViewPr>
    <p:cSldViewPr>
      <p:cViewPr varScale="1">
        <p:scale>
          <a:sx n="75" d="100"/>
          <a:sy n="75" d="100"/>
        </p:scale>
        <p:origin x="-3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0AF43-B362-4B91-953F-AACED25677B7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051A-0DC8-4C42-A745-664672391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99C8-87E2-4C0E-9CDB-772501FBB73F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7448F-BB17-43F4-9012-A9BB023CD3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425B3-A831-4F84-BE0F-E500BCE02788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B1132-7330-49FF-BC1B-3AEBE03BC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29D25-B402-4B19-BFA1-6E921AE89127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1CA6B-9C34-42BA-84CF-864878EE8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4FDA-F8D1-4582-A311-E954B32C2969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5C46-5745-462A-B447-F77FB15A90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B819F-6A4A-49CC-9BFF-05B2EAF6900A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A611-A02F-4136-BB69-D890A62BF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D7CB9-3995-43D7-9C12-E4C9B8DC7AA6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8686-EE8F-4778-B58A-1D99C424A9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C58D-1EB0-4596-8FF2-1FF5C31B724C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3CB94-7785-4A72-A52F-F1EC34B03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DAAD-DC66-4028-9254-7588AC552287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A24F0-3796-444A-977B-1E10E05C94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6B936-405A-4846-BD15-72D74632ADD2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EAC70-2E8F-49D6-92DD-F29F28A44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C4CB9-0346-4097-AB77-F7665821B39E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50444-BE6C-441F-B929-A8E714050E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382910-ACC2-494D-AD6D-B8E6D617CA79}" type="datetimeFigureOut">
              <a:rPr lang="ru-RU"/>
              <a:pPr>
                <a:defRPr/>
              </a:pPr>
              <a:t>03.08.2015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C024D4-0ADE-4C3A-AE10-DDC9E4F7F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06" r:id="rId4"/>
    <p:sldLayoutId id="2147483705" r:id="rId5"/>
    <p:sldLayoutId id="2147483704" r:id="rId6"/>
    <p:sldLayoutId id="2147483710" r:id="rId7"/>
    <p:sldLayoutId id="2147483711" r:id="rId8"/>
    <p:sldLayoutId id="2147483712" r:id="rId9"/>
    <p:sldLayoutId id="2147483703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913" y="6350"/>
            <a:ext cx="91567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16013" y="1557338"/>
            <a:ext cx="6840537" cy="5394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Отчет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 работе МКУК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«</a:t>
            </a:r>
            <a:r>
              <a:rPr lang="ru-RU" sz="60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Чаинский</a:t>
            </a:r>
            <a:r>
              <a:rPr lang="ru-RU" sz="6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ЦК и Д»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за 2-й квартал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2015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403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ea typeface="+mn-ea"/>
                <a:cs typeface="+mn-cs"/>
              </a:rPr>
              <a:t>Выставка</a:t>
            </a:r>
            <a:r>
              <a:rPr lang="ru-RU" sz="3200" b="1" i="1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FF0000"/>
                </a:solidFill>
                <a:ea typeface="+mn-ea"/>
                <a:cs typeface="+mn-cs"/>
              </a:rPr>
              <a:t>поделок и рисунков </a:t>
            </a:r>
            <a:br>
              <a:rPr lang="ru-RU" sz="3200" b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3600" b="1" i="1" dirty="0" smtClean="0">
                <a:solidFill>
                  <a:srgbClr val="FF0000"/>
                </a:solidFill>
                <a:ea typeface="+mn-ea"/>
                <a:cs typeface="+mn-cs"/>
              </a:rPr>
              <a:t>«Война и Победа глазами детей»</a:t>
            </a:r>
            <a:endParaRPr lang="ru-RU" sz="3600" dirty="0"/>
          </a:p>
        </p:txBody>
      </p:sp>
      <p:sp>
        <p:nvSpPr>
          <p:cNvPr id="22530" name="Объект 3"/>
          <p:cNvSpPr>
            <a:spLocks noGrp="1"/>
          </p:cNvSpPr>
          <p:nvPr>
            <p:ph sz="quarter" idx="14"/>
          </p:nvPr>
        </p:nvSpPr>
        <p:spPr>
          <a:xfrm>
            <a:off x="4067175" y="2441575"/>
            <a:ext cx="4752975" cy="406558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Times New Roman" pitchFamily="18" charset="0"/>
              </a:rPr>
              <a:t>В фойе  Дома культуры было размещено  около  ста рисунков и поделок детей о войне и мире, оформлена библиотекой   выставка  книг «Хранимы памятью», был выставлен альбом с фотографиями воинов-земляков и тружеников тыла, вырезки из газет разных лет…</a:t>
            </a:r>
            <a:endParaRPr lang="ru-RU" b="1" smtClean="0">
              <a:solidFill>
                <a:srgbClr val="002060"/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557338"/>
            <a:ext cx="3379787" cy="2538412"/>
          </a:xfrm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292600"/>
            <a:ext cx="294798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312738" y="11113"/>
            <a:ext cx="8229600" cy="1042987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FF00"/>
                </a:solidFill>
              </a:rPr>
              <a:t>Оформление сцены и фойе</a:t>
            </a:r>
          </a:p>
        </p:txBody>
      </p:sp>
      <p:sp>
        <p:nvSpPr>
          <p:cNvPr id="23554" name="Объект 3"/>
          <p:cNvSpPr>
            <a:spLocks noGrp="1"/>
          </p:cNvSpPr>
          <p:nvPr>
            <p:ph sz="quarter" idx="14"/>
          </p:nvPr>
        </p:nvSpPr>
        <p:spPr>
          <a:xfrm>
            <a:off x="6246813" y="3640138"/>
            <a:ext cx="2736850" cy="2303462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2060"/>
                </a:solidFill>
              </a:rPr>
              <a:t>К праздничному концерту было оформлено фойе Дома культуры</a:t>
            </a:r>
          </a:p>
        </p:txBody>
      </p:sp>
      <p:pic>
        <p:nvPicPr>
          <p:cNvPr id="23555" name="Picture 2" descr="F:\Users\User\Desktop\в сайт по 9 мая\SAM_0159_cr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92100" y="3213100"/>
            <a:ext cx="2479675" cy="3040063"/>
          </a:xfrm>
        </p:spPr>
      </p:pic>
      <p:pic>
        <p:nvPicPr>
          <p:cNvPr id="23556" name="Picture 2" descr="F:\Users\User\Desktop\в сайт по 9 мая\SAM_0163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63638"/>
            <a:ext cx="274796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8888" y="1163638"/>
            <a:ext cx="255428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1163638"/>
            <a:ext cx="259238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 descr="F:\Users\User\Desktop\в сайт по 9 мая\SAM_01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6900" y="3716338"/>
            <a:ext cx="297656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1"/>
                </a:solidFill>
              </a:rPr>
              <a:t>29 апреля 2015 года</a:t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концертная программа к 70-летию Победы в ВОВ</a:t>
            </a:r>
            <a:br>
              <a:rPr lang="ru-RU" sz="31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«Гордимся, чтим и помним»</a:t>
            </a:r>
            <a:endParaRPr lang="ru-RU" sz="4000" i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19588" y="1733550"/>
            <a:ext cx="4824412" cy="4710113"/>
          </a:xfrm>
        </p:spPr>
        <p:txBody>
          <a:bodyPr>
            <a:normAutofit/>
          </a:bodyPr>
          <a:lstStyle/>
          <a:p>
            <a:pPr marL="0" indent="0" eaLnBrk="1" hangingPunct="1">
              <a:buFont typeface="Symbol" pitchFamily="18" charset="2"/>
              <a:buNone/>
            </a:pPr>
            <a:r>
              <a:rPr lang="ru-RU" sz="2100" b="1" i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Нам не забыть четыре те весны, 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z="2100" b="1" i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вы шли сквозь битвы до Победы, 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z="2100" b="1" i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Которую, от смерти спасены,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z="2100" b="1" i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Чтят люди голубой планеты!.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z="1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2-х часовом концерте четко прослеживалась сюжетная линия памяти погибшим  и гордости  за нашу Победу.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sz="1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b="1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Это  стихи,  песни о потерях, героизме  и победе, в исполнении чтецов,  ведущих, солистов, дуэтов и вокальных коллективов</a:t>
            </a:r>
            <a:endParaRPr lang="ru-RU" sz="1800" b="1" smtClean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buFont typeface="Symbol" pitchFamily="18" charset="2"/>
              <a:buNone/>
            </a:pPr>
            <a:endParaRPr lang="ru-RU" sz="10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/>
            <a:endParaRPr lang="ru-RU" sz="11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/>
            <a:endParaRPr lang="ru-RU" sz="14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/>
            <a:endParaRPr lang="ru-RU" sz="18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/>
            <a:endParaRPr lang="ru-RU" smtClean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79" name="Picture 2" descr="F:\Users\User\Desktop\в сайт по 9 мая\для сайтайта\DSC00745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5033963"/>
            <a:ext cx="820738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F:\Users\User\Desktop\в сайт по 9 мая\для сайтайта\DSC00725_cr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933575" y="3273425"/>
            <a:ext cx="760413" cy="1485900"/>
          </a:xfrm>
        </p:spPr>
      </p:pic>
      <p:pic>
        <p:nvPicPr>
          <p:cNvPr id="24581" name="Picture 4" descr="F:\Users\User\Desktop\в сайт по 9 мая\SDC18443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425" y="3284538"/>
            <a:ext cx="1144588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 descr="F:\Users\User\Desktop\в сайт по 9 мая\SDC18477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3284538"/>
            <a:ext cx="928687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 descr="F:\Users\User\Desktop\в сайт по 9 мая\DSCN5793_c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1013" y="5060950"/>
            <a:ext cx="16986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7" descr="F:\Users\User\Desktop\в сайт по 9 мая\SDC18466_c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6550" y="1646238"/>
            <a:ext cx="1489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8" descr="F:\Users\User\Desktop\в сайт по 9 мая\SAM_0137_c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6688" y="5103813"/>
            <a:ext cx="23764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9" descr="J:\фото 9 мая 2015\DSC0075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4800" y="5060950"/>
            <a:ext cx="21891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1" descr="F:\Users\User\Desktop\в сайт по 9 мая\SDC18463_cr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55875" y="1689100"/>
            <a:ext cx="13589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F:\Users\User\Desktop\в сайт по 9 мая\для сайтайта\DSC007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260350"/>
            <a:ext cx="24193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 descr="F:\Users\User\Desktop\в сайт по 9 мая\для сайтайта\DSC007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92088"/>
            <a:ext cx="239395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3203575" y="2024063"/>
            <a:ext cx="55991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ndara" pitchFamily="34" charset="0"/>
              </a:rPr>
              <a:t>Не оставили равнодушными  зрителей танцевальные номера концерта:  </a:t>
            </a:r>
            <a:r>
              <a:rPr lang="ru-RU" b="1" i="1">
                <a:solidFill>
                  <a:srgbClr val="FF0000"/>
                </a:solidFill>
                <a:latin typeface="Candara" pitchFamily="34" charset="0"/>
              </a:rPr>
              <a:t>«Закаты алые»(кружок «Барбарики»рук. Кравчук Т.А.), «Казаки» (кружок «Девчата» рук. Куусмаа В.А.),  «Птицы белые»,, «Гимнастический танец», «Танец с флагами</a:t>
            </a:r>
            <a:r>
              <a:rPr lang="ru-RU" b="1">
                <a:solidFill>
                  <a:srgbClr val="FF0000"/>
                </a:solidFill>
                <a:latin typeface="Candara" pitchFamily="34" charset="0"/>
              </a:rPr>
              <a:t>»  (</a:t>
            </a:r>
            <a:r>
              <a:rPr lang="ru-RU" b="1" i="1">
                <a:solidFill>
                  <a:srgbClr val="FF0000"/>
                </a:solidFill>
                <a:latin typeface="Candara" pitchFamily="34" charset="0"/>
              </a:rPr>
              <a:t>танцевальная группа школы-интерната «Черемушки» рук. Куликова Т.Т.)  </a:t>
            </a:r>
            <a:r>
              <a:rPr lang="ru-RU" b="1">
                <a:solidFill>
                  <a:srgbClr val="FF0000"/>
                </a:solidFill>
                <a:latin typeface="Candara" pitchFamily="34" charset="0"/>
              </a:rPr>
              <a:t>, а так же выступление детей детского сада.</a:t>
            </a:r>
          </a:p>
        </p:txBody>
      </p:sp>
      <p:pic>
        <p:nvPicPr>
          <p:cNvPr id="25604" name="Picture 2" descr="F:\Users\User\Desktop\в сайт по 9 мая\SDC18446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2198688"/>
            <a:ext cx="24971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J:\фото 9 мая 2015\DSC007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2838" y="192088"/>
            <a:ext cx="238918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 descr="F:\Users\User\Desktop\в сайт по 9 мая\SDC18468_c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963" y="4337050"/>
            <a:ext cx="2817812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F:\Users\User\Desktop\в сайт по 9 мая\для сайтайта\DSC00770_c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0813" y="4313238"/>
            <a:ext cx="44624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2624138" y="236538"/>
            <a:ext cx="6269037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25"/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каждому номеру художественной самодеятельности демонстрировался слайд о воинах-земляках,  или видео- хроника  военного периода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(презентацию подготовила Обрикова Т.Ф.)</a:t>
            </a:r>
          </a:p>
          <a:p>
            <a:pPr marL="47625"/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47625"/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На сцене и за кулисами в этот день побывало более шестидесяти самодеятельных артистов. </a:t>
            </a:r>
          </a:p>
          <a:p>
            <a:pPr marL="47625"/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Номера концертной программы подготовили работники «Чаинского ЦК и Д»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(Кисель Т.А.,  Кравчук Т.А., Куусмаа В.А.)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учителя и воспитатели школы-интерната «Черемушки»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(Куликова Т.Т., Плотникова Ж.Н., Трушина И.А.), 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Чаинской начальной школы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(Семина О.А.)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воспитатель детского сада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(Дигитаева Ф.В.)</a:t>
            </a:r>
          </a:p>
          <a:p>
            <a:pPr marL="47625"/>
            <a:endParaRPr lang="ru-RU" sz="2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26" name="Picture 2" descr="F:\Users\User\Desktop\в сайт по 9 мая\8431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1268413"/>
            <a:ext cx="2206625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F:\Users\User\Desktop\в сайт по 9 мая\SDC18485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718050"/>
            <a:ext cx="316865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F:\Users\User\Desktop\в сайт по 9 мая\SDC18472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818063"/>
            <a:ext cx="23050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F:\Users\User\Desktop\в сайт по 9 мая\SDC18431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5083175"/>
            <a:ext cx="172085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76225"/>
            <a:ext cx="8229600" cy="9715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26 апреля, 5 </a:t>
            </a:r>
            <a:r>
              <a:rPr lang="ru-RU" sz="3200" b="1" dirty="0" err="1" smtClean="0">
                <a:solidFill>
                  <a:schemeClr val="tx1"/>
                </a:solidFill>
              </a:rPr>
              <a:t>маЯ</a:t>
            </a:r>
            <a:r>
              <a:rPr lang="ru-RU" sz="3200" b="1" dirty="0" smtClean="0">
                <a:solidFill>
                  <a:schemeClr val="tx1"/>
                </a:solidFill>
              </a:rPr>
              <a:t> 2015 года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уборка территории памятника в рамках  акции</a:t>
            </a:r>
            <a:br>
              <a:rPr lang="ru-RU" sz="2700" b="1" i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«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Блогер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против мусора»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706438" y="4005263"/>
            <a:ext cx="3265487" cy="2452687"/>
          </a:xfrm>
        </p:spPr>
      </p:pic>
      <p:sp>
        <p:nvSpPr>
          <p:cNvPr id="27651" name="Объект 3"/>
          <p:cNvSpPr>
            <a:spLocks noGrp="1"/>
          </p:cNvSpPr>
          <p:nvPr>
            <p:ph sz="quarter" idx="14"/>
          </p:nvPr>
        </p:nvSpPr>
        <p:spPr>
          <a:xfrm>
            <a:off x="4356100" y="2251075"/>
            <a:ext cx="4608513" cy="460851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7030A0"/>
                </a:solidFill>
              </a:rPr>
              <a:t>Перед Днем Победы были организованы субботники по уборке территории Дома культуры от мусора. Наведен порядок вокруг отремонтированного памятника.</a:t>
            </a:r>
          </a:p>
          <a:p>
            <a:pPr eaLnBrk="1" hangingPunct="1"/>
            <a:r>
              <a:rPr lang="ru-RU" b="1" smtClean="0">
                <a:solidFill>
                  <a:srgbClr val="7030A0"/>
                </a:solidFill>
              </a:rPr>
              <a:t> Всего приняло участие 10 человек, в т. ч.  6 детей.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628775"/>
            <a:ext cx="287972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700" b="1" dirty="0" smtClean="0">
                <a:solidFill>
                  <a:prstClr val="black"/>
                </a:solidFill>
              </a:rPr>
              <a:t>9 мая </a:t>
            </a:r>
            <a:r>
              <a:rPr lang="ru-RU" sz="2700" b="1" dirty="0">
                <a:solidFill>
                  <a:prstClr val="black"/>
                </a:solidFill>
              </a:rPr>
              <a:t>2015 </a:t>
            </a:r>
            <a:r>
              <a:rPr lang="ru-RU" sz="2700" b="1" dirty="0" smtClean="0">
                <a:solidFill>
                  <a:prstClr val="black"/>
                </a:solidFill>
              </a:rPr>
              <a:t>года</a:t>
            </a:r>
            <a:br>
              <a:rPr lang="ru-RU" sz="2700" b="1" dirty="0" smtClean="0">
                <a:solidFill>
                  <a:prstClr val="black"/>
                </a:solidFill>
              </a:rPr>
            </a:br>
            <a:r>
              <a:rPr lang="ru-RU" sz="2700" b="1" dirty="0" smtClean="0">
                <a:solidFill>
                  <a:prstClr val="black"/>
                </a:solidFill>
              </a:rPr>
              <a:t>поздравление тружеников тыла на дому</a:t>
            </a:r>
            <a:r>
              <a:rPr lang="ru-RU" sz="2700" b="1" dirty="0">
                <a:solidFill>
                  <a:prstClr val="black"/>
                </a:solidFill>
              </a:rPr>
              <a:t/>
            </a:r>
            <a:br>
              <a:rPr lang="ru-RU" sz="2700" b="1" dirty="0">
                <a:solidFill>
                  <a:prstClr val="black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«Катюша поздравляет!»</a:t>
            </a:r>
            <a:endParaRPr lang="ru-RU" sz="3600" i="1" dirty="0"/>
          </a:p>
        </p:txBody>
      </p:sp>
      <p:sp>
        <p:nvSpPr>
          <p:cNvPr id="28674" name="Объект 2"/>
          <p:cNvSpPr>
            <a:spLocks noGrp="1"/>
          </p:cNvSpPr>
          <p:nvPr>
            <p:ph sz="quarter" idx="13"/>
          </p:nvPr>
        </p:nvSpPr>
        <p:spPr>
          <a:xfrm>
            <a:off x="3621088" y="4076700"/>
            <a:ext cx="5186362" cy="2357438"/>
          </a:xfrm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002060"/>
                </a:solidFill>
                <a:latin typeface="Times New Roman" pitchFamily="18" charset="0"/>
              </a:rPr>
              <a:t>В День Победы было организовано поздравление и вручение подарков на дому труженикам тыла: Михалевой Е. А.,  Горлатову И.П., Вальковой А. В.,  Иванковой П.К., Куусмаа И.К.,  Куусмаа Л.И.</a:t>
            </a:r>
            <a:endParaRPr lang="ru-RU" sz="2200" smtClean="0"/>
          </a:p>
        </p:txBody>
      </p:sp>
      <p:pic>
        <p:nvPicPr>
          <p:cNvPr id="28675" name="Picture 2" descr="F:\Users\User\Desktop\в сайт по 9 мая\для сайтайта\SDC16926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738313"/>
            <a:ext cx="30861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F:\Users\User\Desktop\в сайт по 9 мая\для сайтайта\SDC16945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216400"/>
            <a:ext cx="309721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F:\Users\User\Desktop\в сайт по 9 мая\для сайтайта\SDC16949_cr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/>
          <a:srcRect/>
          <a:stretch>
            <a:fillRect/>
          </a:stretch>
        </p:blipFill>
        <p:spPr>
          <a:xfrm>
            <a:off x="3708400" y="1758950"/>
            <a:ext cx="1800225" cy="1868488"/>
          </a:xfrm>
        </p:spPr>
      </p:pic>
      <p:pic>
        <p:nvPicPr>
          <p:cNvPr id="28678" name="Picture 5" descr="F:\Users\User\Desktop\в сайт по 9 мая\для сайтайта\SDC16954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3450" y="1700213"/>
            <a:ext cx="2735263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8088" y="476250"/>
            <a:ext cx="6275387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1000"/>
              </a:spcAft>
              <a:defRPr/>
            </a:pP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</a:rPr>
              <a:t>9 мая 2015 года</a:t>
            </a:r>
            <a:br>
              <a:rPr lang="ru-RU" sz="2800" b="1" dirty="0" smtClean="0">
                <a:solidFill>
                  <a:prstClr val="black"/>
                </a:solidFill>
              </a:rPr>
            </a:br>
            <a:r>
              <a:rPr lang="ru-RU" sz="2700" b="1" i="1" dirty="0" smtClean="0">
                <a:solidFill>
                  <a:prstClr val="black"/>
                </a:solidFill>
              </a:rPr>
              <a:t>митинг у памятника погибшим воинам-землякам</a:t>
            </a:r>
            <a:r>
              <a:rPr lang="ru-RU" sz="2700" b="1" dirty="0">
                <a:solidFill>
                  <a:prstClr val="black"/>
                </a:solidFill>
              </a:rPr>
              <a:t/>
            </a:r>
            <a:br>
              <a:rPr lang="ru-RU" sz="2700" b="1" dirty="0">
                <a:solidFill>
                  <a:prstClr val="black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« Когда стою у Вечного огня»</a:t>
            </a:r>
            <a:r>
              <a:rPr lang="ru-RU" sz="2700" b="1" i="1" dirty="0">
                <a:solidFill>
                  <a:srgbClr val="C00000"/>
                </a:solidFill>
              </a:rPr>
              <a:t/>
            </a:r>
            <a:br>
              <a:rPr lang="ru-RU" sz="2700" b="1" i="1" dirty="0">
                <a:solidFill>
                  <a:srgbClr val="C00000"/>
                </a:solidFill>
              </a:rPr>
            </a:br>
            <a:endParaRPr lang="ru-RU" sz="2700" i="1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25425" y="260350"/>
            <a:ext cx="1624013" cy="2160588"/>
          </a:xfrm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08275"/>
            <a:ext cx="1741488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2" descr="F:\Users\User\Desktop\ФОТО ВСЕ\ВСЕ МЕРОПРИЯТИЯ за 2015 год\Cro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3300" y="4929188"/>
            <a:ext cx="287972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/>
          <a:srcRect/>
          <a:stretch>
            <a:fillRect/>
          </a:stretch>
        </p:blipFill>
        <p:spPr>
          <a:xfrm>
            <a:off x="2786063" y="4891088"/>
            <a:ext cx="2720975" cy="1874837"/>
          </a:xfrm>
        </p:spPr>
      </p:pic>
      <p:sp>
        <p:nvSpPr>
          <p:cNvPr id="29702" name="Прямоугольник 2"/>
          <p:cNvSpPr>
            <a:spLocks noChangeArrowheads="1"/>
          </p:cNvSpPr>
          <p:nvPr/>
        </p:nvSpPr>
        <p:spPr bwMode="auto">
          <a:xfrm>
            <a:off x="2195513" y="1700213"/>
            <a:ext cx="6840537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Ежегодно, в День Победы, возле памятника погибшим воинам-чаинцам собираются те, кто пришел возложить цветы, почтить минутой молчания память наших земляков.</a:t>
            </a:r>
          </a:p>
          <a:p>
            <a:pPr>
              <a:spcAft>
                <a:spcPts val="600"/>
              </a:spcAf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Перед собравшимися односельчанами  выступили: </a:t>
            </a:r>
          </a:p>
          <a:p>
            <a:pPr>
              <a:spcAft>
                <a:spcPts val="600"/>
              </a:spcAf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Чарная Т.А. (управляющая делами Чаинского поселения),  от Совета ветеранов - Остроумова Г.А., учащиеся школы.</a:t>
            </a:r>
          </a:p>
          <a:p>
            <a:pPr>
              <a:spcAft>
                <a:spcPts val="600"/>
              </a:spcAf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К подножию памятника возложили гирлянду, венки и цветы.</a:t>
            </a:r>
          </a:p>
          <a:p>
            <a:pPr algn="ctr">
              <a:lnSpc>
                <a:spcPct val="115000"/>
              </a:lnSpc>
            </a:pP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Ведущий и ответственный за проведение митинга –</a:t>
            </a:r>
          </a:p>
          <a:p>
            <a:pPr algn="ctr">
              <a:lnSpc>
                <a:spcPct val="115000"/>
              </a:lnSpc>
            </a:pP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 Кравчук Т.А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703" name="Picture 3" descr="F:\Users\User\Desktop\в сайт по 9 мая\SAM_0188_c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200" y="4908550"/>
            <a:ext cx="203517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88" y="188913"/>
            <a:ext cx="8229600" cy="13065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prstClr val="black"/>
                </a:solidFill>
              </a:rPr>
              <a:t/>
            </a:r>
            <a:br>
              <a:rPr lang="ru-RU" sz="2500" b="1" dirty="0" smtClean="0">
                <a:solidFill>
                  <a:prstClr val="black"/>
                </a:solidFill>
              </a:rPr>
            </a:br>
            <a:r>
              <a:rPr lang="ru-RU" sz="2500" b="1" dirty="0" smtClean="0">
                <a:solidFill>
                  <a:prstClr val="black"/>
                </a:solidFill>
              </a:rPr>
              <a:t> </a:t>
            </a:r>
            <a:br>
              <a:rPr lang="ru-RU" sz="2500" b="1" dirty="0" smtClean="0">
                <a:solidFill>
                  <a:prstClr val="black"/>
                </a:solidFill>
              </a:rPr>
            </a:br>
            <a:r>
              <a:rPr lang="ru-RU" sz="2500" b="1" dirty="0">
                <a:solidFill>
                  <a:prstClr val="black"/>
                </a:solidFill>
              </a:rPr>
              <a:t/>
            </a:r>
            <a:br>
              <a:rPr lang="ru-RU" sz="2500" b="1" dirty="0">
                <a:solidFill>
                  <a:prstClr val="black"/>
                </a:solidFill>
              </a:rPr>
            </a:br>
            <a:r>
              <a:rPr lang="ru-RU" sz="2500" b="1" dirty="0" smtClean="0">
                <a:solidFill>
                  <a:prstClr val="black"/>
                </a:solidFill>
              </a:rPr>
              <a:t/>
            </a:r>
            <a:br>
              <a:rPr lang="ru-RU" sz="2500" b="1" dirty="0" smtClean="0">
                <a:solidFill>
                  <a:prstClr val="black"/>
                </a:solidFill>
              </a:rPr>
            </a:br>
            <a:r>
              <a:rPr lang="ru-RU" sz="2500" b="1" dirty="0">
                <a:solidFill>
                  <a:prstClr val="black"/>
                </a:solidFill>
              </a:rPr>
              <a:t/>
            </a:r>
            <a:br>
              <a:rPr lang="ru-RU" sz="2500" b="1" dirty="0">
                <a:solidFill>
                  <a:prstClr val="black"/>
                </a:solidFill>
              </a:rPr>
            </a:br>
            <a:r>
              <a:rPr lang="ru-RU" sz="3100" b="1" dirty="0" smtClean="0">
                <a:solidFill>
                  <a:prstClr val="black"/>
                </a:solidFill>
              </a:rPr>
              <a:t>9 </a:t>
            </a:r>
            <a:r>
              <a:rPr lang="ru-RU" sz="3100" b="1" dirty="0">
                <a:solidFill>
                  <a:prstClr val="black"/>
                </a:solidFill>
              </a:rPr>
              <a:t>мая 2015 </a:t>
            </a:r>
            <a:r>
              <a:rPr lang="ru-RU" sz="3100" b="1" dirty="0" smtClean="0">
                <a:solidFill>
                  <a:prstClr val="black"/>
                </a:solidFill>
              </a:rPr>
              <a:t>года</a:t>
            </a:r>
            <a:br>
              <a:rPr lang="ru-RU" sz="3100" b="1" dirty="0" smtClean="0">
                <a:solidFill>
                  <a:prstClr val="black"/>
                </a:solidFill>
              </a:rPr>
            </a:br>
            <a:r>
              <a:rPr lang="ru-RU" sz="3100" b="1" i="1" dirty="0" smtClean="0">
                <a:solidFill>
                  <a:prstClr val="black"/>
                </a:solidFill>
              </a:rPr>
              <a:t>народное гуляние</a:t>
            </a:r>
            <a:r>
              <a:rPr lang="ru-RU" sz="3100" b="1" i="1" dirty="0">
                <a:solidFill>
                  <a:prstClr val="black"/>
                </a:solidFill>
              </a:rPr>
              <a:t/>
            </a:r>
            <a:br>
              <a:rPr lang="ru-RU" sz="3100" b="1" i="1" dirty="0">
                <a:solidFill>
                  <a:prstClr val="black"/>
                </a:solidFill>
              </a:rPr>
            </a:br>
            <a:r>
              <a:rPr lang="ru-RU" sz="3600" b="1" i="1" dirty="0">
                <a:solidFill>
                  <a:srgbClr val="C00000"/>
                </a:solidFill>
              </a:rPr>
              <a:t>« Отпразднуем Победу!»</a:t>
            </a:r>
            <a:br>
              <a:rPr lang="ru-RU" sz="3600" b="1" i="1" dirty="0">
                <a:solidFill>
                  <a:srgbClr val="C00000"/>
                </a:solidFill>
              </a:rPr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2400" b="1" dirty="0">
                <a:solidFill>
                  <a:prstClr val="black"/>
                </a:solidFill>
              </a:rPr>
              <a:t/>
            </a:r>
            <a:br>
              <a:rPr lang="ru-RU" sz="2400" b="1" dirty="0">
                <a:solidFill>
                  <a:prstClr val="black"/>
                </a:solidFill>
              </a:rPr>
            </a:br>
            <a:r>
              <a:rPr lang="ru-RU" sz="2400" b="1" dirty="0" smtClean="0">
                <a:solidFill>
                  <a:prstClr val="black"/>
                </a:solidFill>
              </a:rPr>
              <a:t/>
            </a:r>
            <a:br>
              <a:rPr lang="ru-RU" sz="2400" b="1" dirty="0" smtClean="0">
                <a:solidFill>
                  <a:prstClr val="black"/>
                </a:solidFill>
              </a:rPr>
            </a:br>
            <a:r>
              <a:rPr lang="ru-RU" sz="2400" b="1" dirty="0">
                <a:solidFill>
                  <a:prstClr val="black"/>
                </a:solidFill>
              </a:rPr>
              <a:t/>
            </a:r>
            <a:br>
              <a:rPr lang="ru-RU" sz="2400" b="1" dirty="0">
                <a:solidFill>
                  <a:prstClr val="black"/>
                </a:solidFill>
              </a:rPr>
            </a:br>
            <a:endParaRPr lang="ru-RU" sz="2200" i="1" dirty="0"/>
          </a:p>
        </p:txBody>
      </p:sp>
      <p:pic>
        <p:nvPicPr>
          <p:cNvPr id="30722" name="Picture 5" descr="F:\Users\User\Desktop\в сайт по 9 мая\SDC18540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1990725"/>
            <a:ext cx="2225675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8" descr="F:\Users\User\Desktop\ФОТО ВСЕ\ВСЕ МЕРОПРИЯТИЯ за 2015 год\2 КВАРТАЛ\9 МАЯ\ge (2)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268288" y="4481513"/>
            <a:ext cx="2309812" cy="1838325"/>
          </a:xfrm>
        </p:spPr>
      </p:pic>
      <p:pic>
        <p:nvPicPr>
          <p:cNvPr id="30724" name="Picture 9" descr="J:\ПАВОДОК\SDC169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4637088"/>
            <a:ext cx="23034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Объект 2"/>
          <p:cNvSpPr>
            <a:spLocks noGrp="1"/>
          </p:cNvSpPr>
          <p:nvPr>
            <p:ph sz="quarter" idx="13"/>
          </p:nvPr>
        </p:nvSpPr>
        <p:spPr>
          <a:xfrm>
            <a:off x="2339975" y="1493838"/>
            <a:ext cx="6696075" cy="3143250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</a:rPr>
              <a:t>В День Победы, возле Дома культуры, было организовано народное гуляние </a:t>
            </a:r>
            <a:r>
              <a:rPr lang="ru-RU" sz="1600" b="1" i="1" smtClean="0">
                <a:solidFill>
                  <a:srgbClr val="002060"/>
                </a:solidFill>
                <a:latin typeface="Times New Roman" pitchFamily="18" charset="0"/>
              </a:rPr>
              <a:t>(ответст. Куусмаа В.А.). </a:t>
            </a: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</a:rPr>
              <a:t>Всем присутствующим раздавали георгиевские ленточки</a:t>
            </a:r>
            <a:r>
              <a:rPr lang="ru-RU" sz="1600" b="1" i="1" smtClean="0">
                <a:solidFill>
                  <a:srgbClr val="002060"/>
                </a:solidFill>
                <a:latin typeface="Times New Roman" pitchFamily="18" charset="0"/>
              </a:rPr>
              <a:t> (ответс. Чарная Т.А.) . </a:t>
            </a: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</a:rPr>
              <a:t>Самодеятельные артисты исполняли военные песни, под звуки музыки сельчане  танцевали, с удовольствием участвовали в одиночных и командных играх, могли просто посидеть за расставленными столиками, покушать горячие шашлыки, которые продавались тут же (</a:t>
            </a:r>
            <a:r>
              <a:rPr lang="ru-RU" sz="1600" b="1" i="1" smtClean="0">
                <a:solidFill>
                  <a:srgbClr val="002060"/>
                </a:solidFill>
                <a:latin typeface="Times New Roman" pitchFamily="18" charset="0"/>
              </a:rPr>
              <a:t>ответст: Мочалова О.Г.).</a:t>
            </a: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</a:rPr>
              <a:t> отведать солдатскую кашу из полевой кухни. </a:t>
            </a:r>
            <a:r>
              <a:rPr lang="ru-RU" sz="1600" b="1" i="1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</a:rPr>
              <a:t>Для детей было организовано чаепитие за отдельным столиком (</a:t>
            </a:r>
            <a:r>
              <a:rPr lang="ru-RU" sz="1600" b="1" i="1" smtClean="0">
                <a:solidFill>
                  <a:srgbClr val="002060"/>
                </a:solidFill>
                <a:latin typeface="Times New Roman" pitchFamily="18" charset="0"/>
              </a:rPr>
              <a:t>ответст: Кравчук Т.А.). </a:t>
            </a: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</a:rPr>
              <a:t>Закончилось гуляние конкурсной программой военных песен  «Эти песни помогли нам победить» (</a:t>
            </a:r>
            <a:r>
              <a:rPr lang="ru-RU" sz="1600" b="1" i="1" smtClean="0">
                <a:solidFill>
                  <a:srgbClr val="002060"/>
                </a:solidFill>
                <a:latin typeface="Times New Roman" pitchFamily="18" charset="0"/>
              </a:rPr>
              <a:t>ответ. Куусмаа В.А.)</a:t>
            </a:r>
            <a:endParaRPr lang="ru-RU" sz="1600" i="1" smtClean="0"/>
          </a:p>
        </p:txBody>
      </p:sp>
      <p:pic>
        <p:nvPicPr>
          <p:cNvPr id="30726" name="Picture 2" descr="F:\Users\User\Desktop\в сайт по 9 мая\Cropg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4808538"/>
            <a:ext cx="26638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 flipH="1" flipV="1">
            <a:off x="4208463" y="2708275"/>
            <a:ext cx="76200" cy="73025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Спортивные состязания в честь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Дня ПОБЕДЫ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1747" name="Picture 2" descr="F:\Users\User\Desktop\в сайт по 9 мая\Cr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4868863"/>
            <a:ext cx="221615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 descr="F:\Users\User\Desktop\в сайт по 9 мая\рппр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4905375"/>
            <a:ext cx="3925887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F:\Users\User\Desktop\в сайт по 9 мая\C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052513"/>
            <a:ext cx="15430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F:\Users\User\Desktop\в сайт по 9 мая\Crag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079750"/>
            <a:ext cx="309721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4324350" y="1714500"/>
            <a:ext cx="4568825" cy="3097213"/>
          </a:xfrm>
        </p:spPr>
        <p:txBody>
          <a:bodyPr rtlCol="0">
            <a:normAutofit/>
          </a:bodyPr>
          <a:lstStyle/>
          <a:p>
            <a:pPr marL="47625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Интересно и массово прошли спортивные состязания между командами юношей и девушек…Соревновались в беге, поднятии гири, перетягивании каната, других веселых играх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…(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ответст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Мочалова О.Г.)</a:t>
            </a:r>
          </a:p>
          <a:p>
            <a:pPr marL="47625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конце мероприятия все участники заслуженно получили медали. 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dirty="0"/>
          </a:p>
        </p:txBody>
      </p:sp>
      <p:pic>
        <p:nvPicPr>
          <p:cNvPr id="31752" name="Picture 3" descr="F:\Users\User\Desktop\ФОТО ВСЕ\никита\прощал. праздник в д.саду\CropImag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19313" y="1058863"/>
            <a:ext cx="2205037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solidFill>
                  <a:prstClr val="black"/>
                </a:solidFill>
              </a:rPr>
              <a:t>4апреля </a:t>
            </a:r>
            <a:r>
              <a:rPr lang="ru-RU" sz="2900" b="1" dirty="0">
                <a:solidFill>
                  <a:prstClr val="black"/>
                </a:solidFill>
              </a:rPr>
              <a:t>2015 года</a:t>
            </a:r>
            <a:br>
              <a:rPr lang="ru-RU" sz="2900" b="1" dirty="0">
                <a:solidFill>
                  <a:prstClr val="black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познавательное мероприятие для школьников 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«Праздник Вербного Воскресенья»</a:t>
            </a:r>
            <a:endParaRPr lang="ru-RU" sz="3100" dirty="0"/>
          </a:p>
        </p:txBody>
      </p:sp>
      <p:sp>
        <p:nvSpPr>
          <p:cNvPr id="14338" name="Объект 3"/>
          <p:cNvSpPr>
            <a:spLocks noGrp="1"/>
          </p:cNvSpPr>
          <p:nvPr>
            <p:ph sz="quarter" idx="14"/>
          </p:nvPr>
        </p:nvSpPr>
        <p:spPr>
          <a:xfrm>
            <a:off x="4343400" y="2060575"/>
            <a:ext cx="4464050" cy="4248150"/>
          </a:xfrm>
        </p:spPr>
        <p:txBody>
          <a:bodyPr/>
          <a:lstStyle/>
          <a:p>
            <a:pPr marL="0" indent="0" eaLnBrk="1" hangingPunct="1">
              <a:buClr>
                <a:srgbClr val="31B6FD"/>
              </a:buClr>
              <a:buFont typeface="Symbol" pitchFamily="18" charset="2"/>
              <a:buNone/>
            </a:pPr>
            <a:r>
              <a:rPr lang="ru-RU" sz="2000" b="1" smtClean="0">
                <a:solidFill>
                  <a:srgbClr val="000000"/>
                </a:solidFill>
              </a:rPr>
              <a:t>На занятиях клуба «Одаренок»  дети украсили бумажными цветами вербочки к празднику.</a:t>
            </a:r>
          </a:p>
          <a:p>
            <a:pPr marL="0" indent="0" eaLnBrk="1" hangingPunct="1">
              <a:buClr>
                <a:srgbClr val="31B6FD"/>
              </a:buClr>
              <a:buFont typeface="Symbol" pitchFamily="18" charset="2"/>
              <a:buNone/>
            </a:pPr>
            <a:r>
              <a:rPr lang="ru-RU" sz="2000" b="1" smtClean="0">
                <a:solidFill>
                  <a:srgbClr val="000000"/>
                </a:solidFill>
              </a:rPr>
              <a:t>В Вербное Воскресенье была проведена познавательно- игровая программа, на которой дети узнали обычаи, традиции православного христианского праздника. В игры  были включены обряды, проводимые нашими предками в этот день.</a:t>
            </a:r>
          </a:p>
          <a:p>
            <a:pPr marL="0" indent="0" algn="ctr" eaLnBrk="1" hangingPunct="1">
              <a:buClr>
                <a:srgbClr val="31B6FD"/>
              </a:buClr>
              <a:buFont typeface="Symbol" pitchFamily="18" charset="2"/>
              <a:buNone/>
            </a:pPr>
            <a:r>
              <a:rPr lang="ru-RU" sz="2000" b="1" smtClean="0">
                <a:solidFill>
                  <a:srgbClr val="000000"/>
                </a:solidFill>
              </a:rPr>
              <a:t>Праздник подготовила и провела Кравчук Т.А.</a:t>
            </a:r>
          </a:p>
        </p:txBody>
      </p:sp>
      <p:pic>
        <p:nvPicPr>
          <p:cNvPr id="14339" name="Picture 3" descr="F:\Users\User\Desktop\ФОТО ВСЕ\ВСЕ МЕРОПРИЯТИЯ за 2015 год\Кружок ДПИ и ИЗО\Вербочки украшали 4.04\SDC183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44900"/>
            <a:ext cx="3552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F:\Users\User\Desktop\ФОТО ВСЕ\ВСЕ МЕРОПРИЯТИЯ за 2015 год\Кружок ДПИ и ИЗО\Вербочки украшали 4.04\SDC183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700213"/>
            <a:ext cx="3025775" cy="2268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29600" cy="1223963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tx1"/>
                </a:solidFill>
              </a:rPr>
              <a:t>29 мая 2015 года</a:t>
            </a:r>
            <a:br>
              <a:rPr lang="ru-RU" sz="2800" b="1" smtClean="0">
                <a:solidFill>
                  <a:schemeClr val="tx1"/>
                </a:solidFill>
              </a:rPr>
            </a:br>
            <a:r>
              <a:rPr lang="ru-RU" sz="2800" b="1" i="1" smtClean="0">
                <a:solidFill>
                  <a:schemeClr val="tx1"/>
                </a:solidFill>
              </a:rPr>
              <a:t>театрализованный праздник </a:t>
            </a:r>
            <a:br>
              <a:rPr lang="ru-RU" sz="2800" b="1" i="1" smtClean="0">
                <a:solidFill>
                  <a:schemeClr val="tx1"/>
                </a:solidFill>
              </a:rPr>
            </a:br>
            <a:r>
              <a:rPr lang="ru-RU" sz="2800" b="1" i="1" smtClean="0">
                <a:solidFill>
                  <a:schemeClr val="tx1"/>
                </a:solidFill>
              </a:rPr>
              <a:t>             </a:t>
            </a:r>
            <a:r>
              <a:rPr lang="ru-RU" sz="3600" b="1" smtClean="0">
                <a:solidFill>
                  <a:srgbClr val="FF0000"/>
                </a:solidFill>
              </a:rPr>
              <a:t>«До свидания, детский сад!» </a:t>
            </a:r>
          </a:p>
        </p:txBody>
      </p:sp>
      <p:pic>
        <p:nvPicPr>
          <p:cNvPr id="32770" name="Picture 2" descr="F:\Users\User\Desktop\ФОТО ВСЕ\никита\прощал. праздник в д.саду\SDC1858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46063" y="1930400"/>
            <a:ext cx="2813050" cy="2111375"/>
          </a:xfrm>
        </p:spPr>
      </p:pic>
      <p:pic>
        <p:nvPicPr>
          <p:cNvPr id="32771" name="Picture 3" descr="F:\Users\User\Desktop\ФОТО ВСЕ\никита\прощал. праздник в д.саду\SDC186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275138"/>
            <a:ext cx="1657350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F:\Users\User\Desktop\ФОТО ВСЕ\никита\прощал. праздник в д.саду\SDC1860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/>
          <a:srcRect/>
          <a:stretch>
            <a:fillRect/>
          </a:stretch>
        </p:blipFill>
        <p:spPr>
          <a:xfrm>
            <a:off x="5618163" y="4160838"/>
            <a:ext cx="3097212" cy="2322512"/>
          </a:xfrm>
        </p:spPr>
      </p:pic>
      <p:pic>
        <p:nvPicPr>
          <p:cNvPr id="32773" name="Picture 6" descr="F:\Users\User\Desktop\ФОТО ВСЕ\никита\прощал. праздник в д.саду\SDC186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4167188"/>
            <a:ext cx="172878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Прямоугольник 4"/>
          <p:cNvSpPr>
            <a:spLocks noChangeArrowheads="1"/>
          </p:cNvSpPr>
          <p:nvPr/>
        </p:nvSpPr>
        <p:spPr bwMode="auto">
          <a:xfrm>
            <a:off x="3333750" y="1611313"/>
            <a:ext cx="55594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Культорганизатор Куусмаа В.А., совместно с воспитателем д/сада </a:t>
            </a:r>
            <a:r>
              <a:rPr lang="ru-RU" b="1" i="1">
                <a:solidFill>
                  <a:srgbClr val="002060"/>
                </a:solidFill>
                <a:latin typeface="Times New Roman" pitchFamily="18" charset="0"/>
              </a:rPr>
              <a:t>(Ф.Дигитаева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), учителем начальных классов (</a:t>
            </a:r>
            <a:r>
              <a:rPr lang="ru-RU" b="1" i="1">
                <a:solidFill>
                  <a:srgbClr val="002060"/>
                </a:solidFill>
                <a:latin typeface="Times New Roman" pitchFamily="18" charset="0"/>
              </a:rPr>
              <a:t>Семина О.М.) 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подготовили и провели</a:t>
            </a:r>
            <a:r>
              <a:rPr lang="ru-RU" b="1" i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праздник прощания с детским садом. </a:t>
            </a:r>
          </a:p>
          <a:p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Будущие первоклассники показывали, чему они научились, рассказывали стихотворения и исполняли песни. Праздник закончился чаепитием с тортом, которым выпускники д/сада угостили младших ребят.</a:t>
            </a:r>
          </a:p>
          <a:p>
            <a:endParaRPr lang="ru-RU">
              <a:latin typeface="Candara" pitchFamily="34" charset="0"/>
            </a:endParaRPr>
          </a:p>
        </p:txBody>
      </p:sp>
      <p:pic>
        <p:nvPicPr>
          <p:cNvPr id="32775" name="Picture 7" descr="F:\Users\User\Desktop\ФОТО ВСЕ\никита\прощал. праздник в д.саду\SDC18621_c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58763"/>
            <a:ext cx="158432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338138"/>
            <a:ext cx="8713787" cy="1252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31 мая 2015 </a:t>
            </a:r>
            <a:r>
              <a:rPr lang="ru-RU" sz="3200" b="1" dirty="0">
                <a:solidFill>
                  <a:srgbClr val="FF0000"/>
                </a:solidFill>
              </a:rPr>
              <a:t>года</a:t>
            </a:r>
            <a:r>
              <a:rPr lang="ru-RU" sz="3200" b="1" dirty="0">
                <a:solidFill>
                  <a:prstClr val="black"/>
                </a:solidFill>
              </a:rPr>
              <a:t/>
            </a:r>
            <a:br>
              <a:rPr lang="ru-RU" sz="3200" b="1" dirty="0">
                <a:solidFill>
                  <a:prstClr val="black"/>
                </a:solidFill>
              </a:rPr>
            </a:br>
            <a:r>
              <a:rPr lang="ru-RU" sz="2700" b="1" dirty="0" smtClean="0">
                <a:solidFill>
                  <a:prstClr val="black"/>
                </a:solidFill>
              </a:rPr>
              <a:t>районная выставка декоративно-прикладного искусства          </a:t>
            </a:r>
            <a:r>
              <a:rPr lang="ru-RU" sz="3600" b="1" i="1" dirty="0" smtClean="0">
                <a:solidFill>
                  <a:srgbClr val="FF0000"/>
                </a:solidFill>
              </a:rPr>
              <a:t>«Мир добрых вещей»</a:t>
            </a:r>
            <a:endParaRPr lang="ru-RU" i="1" dirty="0"/>
          </a:p>
        </p:txBody>
      </p:sp>
      <p:pic>
        <p:nvPicPr>
          <p:cNvPr id="33794" name="Picture 2" descr="F:\Users\User\Desktop\ФОТО ВСЕ\ВСЕ МЕРОПРИЯТИЯ за 2015 год\2 КВАРТАЛ\выставка\SDC183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700213"/>
            <a:ext cx="3168650" cy="2376487"/>
          </a:xfrm>
        </p:spPr>
      </p:pic>
      <p:pic>
        <p:nvPicPr>
          <p:cNvPr id="33795" name="Picture 3" descr="F:\Users\User\Desktop\ФОТО ВСЕ\ВСЕ МЕРОПРИЯТИЯ за 2015 год\2 КВАРТАЛ\выставка\SDC1832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4365625"/>
            <a:ext cx="2808288" cy="2105025"/>
          </a:xfrm>
        </p:spPr>
      </p:pic>
      <p:sp>
        <p:nvSpPr>
          <p:cNvPr id="33796" name="Прямоугольник 2"/>
          <p:cNvSpPr>
            <a:spLocks noChangeArrowheads="1"/>
          </p:cNvSpPr>
          <p:nvPr/>
        </p:nvSpPr>
        <p:spPr bwMode="auto">
          <a:xfrm>
            <a:off x="3708400" y="1797050"/>
            <a:ext cx="5256213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Подведены итоги районной выставки декоративно-прикладного искусства.</a:t>
            </a:r>
          </a:p>
          <a:p>
            <a:r>
              <a:rPr lang="ru-RU" sz="20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 культуры представил   33 работы в различных номинациях. Приняли участие 6 человек. </a:t>
            </a:r>
            <a:r>
              <a:rPr lang="ru-RU" sz="2000" b="1" i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Суворов М.М., Обрикова Т, Ф., Остроумова О, А. Куликова Т.Т.,  Кравчук Т.А.,  Ускова А.Г.)</a:t>
            </a:r>
          </a:p>
          <a:p>
            <a:r>
              <a:rPr lang="ru-RU" sz="2000" b="1" i="1" u="sng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Заняли призовые места в номинациях:</a:t>
            </a:r>
          </a:p>
          <a:p>
            <a:r>
              <a:rPr lang="ru-RU" sz="20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1-е место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Обрикова Т.Ф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( «Шерстяные картины»)</a:t>
            </a:r>
          </a:p>
          <a:p>
            <a:r>
              <a:rPr lang="ru-RU" sz="20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2-е место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Остроумова О.А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(Игрушки в технике сухого валяния);</a:t>
            </a:r>
          </a:p>
          <a:p>
            <a:r>
              <a:rPr lang="ru-RU" sz="20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2-е место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Суворов М.М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9резьба по дереву)</a:t>
            </a:r>
          </a:p>
          <a:p>
            <a:r>
              <a:rPr lang="ru-RU" sz="20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3-е место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Кравчук Т.А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(гофрокартон)</a:t>
            </a:r>
          </a:p>
          <a:p>
            <a:r>
              <a:rPr lang="ru-RU" sz="20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3-е место 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Куликова Т.Ф</a:t>
            </a:r>
            <a:r>
              <a:rPr lang="ru-RU" sz="20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(мягкая игрушка)</a:t>
            </a:r>
            <a:endParaRPr lang="ru-RU" sz="2000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</a:rPr>
              <a:t>1 июня  </a:t>
            </a:r>
            <a:r>
              <a:rPr lang="ru-RU" sz="2800" b="1" dirty="0">
                <a:solidFill>
                  <a:prstClr val="black"/>
                </a:solidFill>
              </a:rPr>
              <a:t>2015 года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sz="2200" b="1" dirty="0" smtClean="0">
                <a:solidFill>
                  <a:prstClr val="black"/>
                </a:solidFill>
              </a:rPr>
              <a:t>                       </a:t>
            </a:r>
            <a:r>
              <a:rPr lang="ru-RU" sz="2200" b="1" i="1" dirty="0" smtClean="0">
                <a:solidFill>
                  <a:prstClr val="black"/>
                </a:solidFill>
              </a:rPr>
              <a:t>театрализованный праздник к Дню защиты детей </a:t>
            </a:r>
            <a:r>
              <a:rPr lang="ru-RU" sz="2200" b="1" i="1" dirty="0">
                <a:solidFill>
                  <a:prstClr val="black"/>
                </a:solidFill>
              </a:rPr>
              <a:t/>
            </a:r>
            <a:br>
              <a:rPr lang="ru-RU" sz="2200" b="1" i="1" dirty="0">
                <a:solidFill>
                  <a:prstClr val="black"/>
                </a:solidFill>
              </a:rPr>
            </a:br>
            <a:r>
              <a:rPr lang="ru-RU" sz="2800" b="1" i="1" dirty="0">
                <a:solidFill>
                  <a:prstClr val="black"/>
                </a:solidFill>
              </a:rPr>
              <a:t>             </a:t>
            </a:r>
            <a:r>
              <a:rPr lang="ru-RU" sz="3600" b="1" dirty="0" smtClean="0">
                <a:solidFill>
                  <a:srgbClr val="FF0000"/>
                </a:solidFill>
              </a:rPr>
              <a:t>«Как Емеля в лето не верил»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41788" y="1844675"/>
            <a:ext cx="4611687" cy="4608513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 веселого и нарядного праздника начались летние каникулы 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чаинских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ребят. Театрализованное представление про Емелю, который чуть не проспал все лето, если бы не ребята…Вместе с героями программы (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Скоморохами, Василисой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они отгадывали загадки, участвовали в играх, конкурсах, пока не пришло Лето Красное, и Емеля поверил в него!</a:t>
            </a:r>
          </a:p>
          <a:p>
            <a:pPr marL="0" indent="0" algn="ctr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(ответственная за программу и ведущая </a:t>
            </a:r>
            <a:r>
              <a:rPr lang="ru-RU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Куусмаа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В.А.) 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С малышами отдельно проводились игры на детской площадке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(</a:t>
            </a:r>
            <a:r>
              <a:rPr lang="ru-RU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ответств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Кравчук Т.А.) </a:t>
            </a:r>
            <a:endParaRPr lang="ru-RU" sz="2200" b="1" i="1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4819" name="Picture 2" descr="F:\Users\User\Desktop\в сайт по 9 мая\SDC18629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188913"/>
            <a:ext cx="1574800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F:\Users\User\Desktop\в сайт по 9 мая\SDC18638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619250"/>
            <a:ext cx="15684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F:\Users\User\Desktop\в сайт по 9 мая\SDC18642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9775" y="1990725"/>
            <a:ext cx="20780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F:\Users\User\Desktop\в сайт по 9 мая\SDC18644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6550" y="4918075"/>
            <a:ext cx="12446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Объект 3"/>
          <p:cNvSpPr>
            <a:spLocks noGrp="1"/>
          </p:cNvSpPr>
          <p:nvPr>
            <p:ph sz="quarter" idx="14"/>
          </p:nvPr>
        </p:nvSpPr>
        <p:spPr>
          <a:xfrm>
            <a:off x="323850" y="1957388"/>
            <a:ext cx="3821113" cy="3448050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ru-RU" smtClean="0"/>
              <a:t>.</a:t>
            </a:r>
          </a:p>
        </p:txBody>
      </p:sp>
      <p:pic>
        <p:nvPicPr>
          <p:cNvPr id="34824" name="Picture 2" descr="F:\Users\User\Desktop\ФОТО ВСЕ\ВСЕ МЕРОПРИЯТИЯ за 2015 год\2 КВАРТАЛ\1 июня. День защиты детей\SDC186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6063" y="4868863"/>
            <a:ext cx="23034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3" descr="F:\Users\User\Desktop\ФОТО ВСЕ\никита\прощал. праздник в д.саду\CropIm90х0ag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675" y="3103563"/>
            <a:ext cx="1189038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F:\Users\User\Desktop\ФОТО ВСЕ\ВСЕ МЕРОПРИЯТИЯ за 2015 год\2 КВАРТАЛ\1 июня. День защиты детей\SDC186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88" y="4548188"/>
            <a:ext cx="26860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4" descr="F:\Users\User\Desktop\ФОТО ВСЕ\ВСЕ МЕРОПРИЯТИЯ за 2015 год\2 КВАРТАЛ\1 июня. День защиты детей\SDC186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7" descr="F:\Users\User\Desktop\ФОТО ВСЕ\ВСЕ МЕРОПРИЯТИЯ за 2015 год\2 КВАРТАЛ\1 июня. День защиты детей\SDC186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8475" y="233363"/>
            <a:ext cx="26860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8" descr="F:\Users\User\Desktop\в сайт по 9 мая\SDC18649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2025" y="250825"/>
            <a:ext cx="2633663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F:\Users\User\Desktop\ФОТО ВСЕ\ВСЕ МЕРОПРИЯТИЯ за 2015 год\2 КВАРТАЛ\день защиты детей 1 июня\SDC186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4532313"/>
            <a:ext cx="264318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" descr="F:\Users\User\Desktop\ФОТО ВСЕ\ВСЕ МЕРОПРИЯТИЯ за 2015 год\2 КВАРТАЛ\день защиты детей 1 июня\SDC186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454977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Прямоугольник 6"/>
          <p:cNvSpPr>
            <a:spLocks noChangeArrowheads="1"/>
          </p:cNvSpPr>
          <p:nvPr/>
        </p:nvSpPr>
        <p:spPr bwMode="auto">
          <a:xfrm>
            <a:off x="179388" y="2478088"/>
            <a:ext cx="87137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Стал традицией в день защиты детей – рисунок на асфальте цветными мелками.</a:t>
            </a:r>
          </a:p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заключительной части программы было соревнование велосипедистов.</a:t>
            </a:r>
          </a:p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конце праздника каждый ребенок получил сладости и…заряд хорошего настроения.</a:t>
            </a:r>
          </a:p>
          <a:p>
            <a:pPr algn="ctr"/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(Спонсоры праздника  Дигитаева Ф.В., Кравчук Т.А.)</a:t>
            </a:r>
            <a:endParaRPr lang="ru-RU" i="1"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12 июня </a:t>
            </a:r>
            <a:r>
              <a:rPr lang="ru-RU" sz="3200" b="1" dirty="0">
                <a:solidFill>
                  <a:srgbClr val="002060"/>
                </a:solidFill>
              </a:rPr>
              <a:t>2015 года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познавательно-игровая программа для детей </a:t>
            </a:r>
            <a:r>
              <a:rPr lang="ru-RU" sz="3600" b="1" dirty="0" smtClean="0">
                <a:solidFill>
                  <a:srgbClr val="FF0000"/>
                </a:solidFill>
              </a:rPr>
              <a:t>«Моя Родина -Россия»</a:t>
            </a:r>
            <a:endParaRPr lang="ru-RU" dirty="0"/>
          </a:p>
        </p:txBody>
      </p:sp>
      <p:pic>
        <p:nvPicPr>
          <p:cNvPr id="36866" name="Picture 3" descr="F:\Users\User\Desktop\ФОТО ВСЕ\ВСЕ МЕРОПРИЯТИЯ за 2015 год\2 КВАРТАЛ\Россия родина моя\SDC1868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425450" y="4292600"/>
            <a:ext cx="2901950" cy="2174875"/>
          </a:xfrm>
        </p:spPr>
      </p:pic>
      <p:sp>
        <p:nvSpPr>
          <p:cNvPr id="36867" name="Объект 3"/>
          <p:cNvSpPr>
            <a:spLocks noGrp="1"/>
          </p:cNvSpPr>
          <p:nvPr>
            <p:ph sz="quarter" idx="14"/>
          </p:nvPr>
        </p:nvSpPr>
        <p:spPr>
          <a:xfrm>
            <a:off x="3924300" y="2320925"/>
            <a:ext cx="4608513" cy="45370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</a:rPr>
              <a:t>Ребята узнали, что означает российская символика: герб, гимн, флаг.</a:t>
            </a:r>
          </a:p>
          <a:p>
            <a:pPr eaLnBrk="1" hangingPunct="1"/>
            <a:r>
              <a:rPr lang="ru-RU" b="1" smtClean="0">
                <a:solidFill>
                  <a:srgbClr val="002060"/>
                </a:solidFill>
              </a:rPr>
              <a:t>Разгадывали загадки и шуточную игру «К нам приехал гость из-за границы.</a:t>
            </a:r>
          </a:p>
          <a:p>
            <a:pPr eaLnBrk="1" hangingPunct="1"/>
            <a:r>
              <a:rPr lang="ru-RU" b="1" smtClean="0">
                <a:solidFill>
                  <a:srgbClr val="002060"/>
                </a:solidFill>
              </a:rPr>
              <a:t>Мероприятие продолжили чаепитием и играми на свежем воздухе</a:t>
            </a:r>
          </a:p>
        </p:txBody>
      </p:sp>
      <p:pic>
        <p:nvPicPr>
          <p:cNvPr id="36868" name="Picture 2" descr="F:\Users\User\Desktop\ФОТО ВСЕ\ВСЕ МЕРОПРИЯТИЯ за 2015 год\2 КВАРТАЛ\Россия родина моя\SDC186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8" y="1844675"/>
            <a:ext cx="28686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/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14 </a:t>
            </a:r>
            <a:r>
              <a:rPr lang="ru-RU" sz="3100" b="1" dirty="0">
                <a:solidFill>
                  <a:schemeClr val="tx1"/>
                </a:solidFill>
              </a:rPr>
              <a:t>июня 2015 года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2700" b="1" i="1" dirty="0">
                <a:solidFill>
                  <a:prstClr val="black"/>
                </a:solidFill>
              </a:rPr>
              <a:t>выставка </a:t>
            </a:r>
            <a:r>
              <a:rPr lang="ru-RU" sz="2700" b="1" i="1" dirty="0" smtClean="0">
                <a:solidFill>
                  <a:prstClr val="black"/>
                </a:solidFill>
              </a:rPr>
              <a:t> работ и поделок своими руками</a:t>
            </a:r>
            <a:br>
              <a:rPr lang="ru-RU" sz="2700" b="1" i="1" dirty="0" smtClean="0">
                <a:solidFill>
                  <a:prstClr val="black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«Игрушка-матрешка</a:t>
            </a:r>
            <a:r>
              <a:rPr lang="ru-RU" sz="4000" b="1" dirty="0">
                <a:solidFill>
                  <a:srgbClr val="FF0000"/>
                </a:solidFill>
              </a:rPr>
              <a:t>»</a:t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37890" name="Picture 2" descr="F:\Users\User\Desktop\ФОТО ВСЕ\ВСЕ МЕРОПРИЯТИЯ за 2015 год\2 КВАРТАЛ\наша русская матрешка\SDC1868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773238"/>
            <a:ext cx="2808288" cy="2105025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56100" y="2405063"/>
            <a:ext cx="4111625" cy="3632200"/>
          </a:xfrm>
        </p:spPr>
        <p:txBody>
          <a:bodyPr rtlCol="0"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На занятиях клуба «Акварелька» и «</a:t>
            </a:r>
            <a:r>
              <a:rPr lang="ru-RU" b="1" dirty="0" err="1" smtClean="0">
                <a:solidFill>
                  <a:schemeClr val="tx1"/>
                </a:solidFill>
              </a:rPr>
              <a:t>Одаренок</a:t>
            </a:r>
            <a:r>
              <a:rPr lang="ru-RU" b="1" dirty="0" smtClean="0">
                <a:solidFill>
                  <a:schemeClr val="tx1"/>
                </a:solidFill>
              </a:rPr>
              <a:t>» ребята из соленого теста лепили и раскрашивали матрешек. Оформили выставку своих работ и матрешек, сделанных из дерева, папье-маше, бумаги к мероприятию.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1"/>
                </a:solidFill>
              </a:rPr>
              <a:t>(</a:t>
            </a:r>
            <a:r>
              <a:rPr lang="ru-RU" b="1" i="1" dirty="0" err="1" smtClean="0">
                <a:solidFill>
                  <a:schemeClr val="tx1"/>
                </a:solidFill>
              </a:rPr>
              <a:t>Ответств</a:t>
            </a:r>
            <a:r>
              <a:rPr lang="ru-RU" b="1" i="1" dirty="0" smtClean="0">
                <a:solidFill>
                  <a:schemeClr val="tx1"/>
                </a:solidFill>
              </a:rPr>
              <a:t>. Кравчук Т.А.)</a:t>
            </a:r>
          </a:p>
        </p:txBody>
      </p:sp>
      <p:pic>
        <p:nvPicPr>
          <p:cNvPr id="37892" name="Picture 3" descr="F:\Users\User\Desktop\ФОТО ВСЕ\ВСЕ МЕРОПРИЯТИЯ за 2015 год\2 КВАРТАЛ\SDC18790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221163"/>
            <a:ext cx="2663825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146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14 июня 2015 </a:t>
            </a:r>
            <a:r>
              <a:rPr lang="ru-RU" sz="2800" b="1" dirty="0">
                <a:solidFill>
                  <a:schemeClr val="tx1"/>
                </a:solidFill>
              </a:rPr>
              <a:t>г.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400" b="1" i="1" dirty="0">
                <a:solidFill>
                  <a:schemeClr val="tx1"/>
                </a:solidFill>
              </a:rPr>
              <a:t>Конкурсная развлекательная программа для школьников </a:t>
            </a:r>
            <a:r>
              <a:rPr lang="ru-RU" sz="4000" b="1" dirty="0" smtClean="0">
                <a:solidFill>
                  <a:srgbClr val="FF0000"/>
                </a:solidFill>
              </a:rPr>
              <a:t>«Наша русская матрешка»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i="1" dirty="0"/>
              <a:t/>
            </a:r>
            <a:br>
              <a:rPr lang="ru-RU" sz="4000" b="1" i="1" dirty="0"/>
            </a:br>
            <a:r>
              <a:rPr lang="ru-RU" sz="4000" b="1" i="1" dirty="0"/>
              <a:t>                   </a:t>
            </a:r>
            <a:endParaRPr lang="ru-RU" dirty="0"/>
          </a:p>
        </p:txBody>
      </p:sp>
      <p:pic>
        <p:nvPicPr>
          <p:cNvPr id="38914" name="Picture 2" descr="F:\Users\User\Desktop\ФОТО ВСЕ\ВСЕ МЕРОПРИЯТИЯ за 2015 год\2 КВАРТАЛ\наша русская матрешка\SDC1868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773238"/>
            <a:ext cx="2824163" cy="2117725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924300" y="2679700"/>
            <a:ext cx="4543425" cy="3446463"/>
          </a:xfrm>
        </p:spPr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участники программы накрасили щечки, надели платочки: ну, чем не матрешки!..  В таком виде и соревновались в 2-х командах: «Ванька» и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Встанька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конкурсных заданий ребята узнали много  нового и  интересного о русской игрушке и сувенире!</a:t>
            </a:r>
          </a:p>
          <a:p>
            <a:pPr marL="274320" indent="-274320"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(Автор сценария и ведущий Кравчук Т.А.)</a:t>
            </a:r>
          </a:p>
        </p:txBody>
      </p:sp>
      <p:pic>
        <p:nvPicPr>
          <p:cNvPr id="38916" name="Picture 3" descr="F:\Users\User\Desktop\ФОТО ВСЕ\ВСЕ МЕРОПРИЯТИЯ за 2015 год\2 КВАРТАЛ\наша русская матрешка\SDC186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076700"/>
            <a:ext cx="3313112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solidFill>
                  <a:schemeClr val="tx1"/>
                </a:solidFill>
              </a:rPr>
              <a:t>17 июня 2015 </a:t>
            </a:r>
            <a:r>
              <a:rPr lang="ru-RU" sz="2900" b="1" dirty="0">
                <a:solidFill>
                  <a:schemeClr val="tx1"/>
                </a:solidFill>
              </a:rPr>
              <a:t>года</a:t>
            </a:r>
            <a:br>
              <a:rPr lang="ru-RU" sz="29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prstClr val="black"/>
                </a:solidFill>
              </a:rPr>
              <a:t>выставка </a:t>
            </a:r>
            <a:r>
              <a:rPr lang="ru-RU" sz="2400" b="1" dirty="0">
                <a:solidFill>
                  <a:prstClr val="black"/>
                </a:solidFill>
              </a:rPr>
              <a:t>декоративно-прикладного искусства </a:t>
            </a:r>
            <a:r>
              <a:rPr lang="ru-RU" sz="2400" b="1" dirty="0" smtClean="0">
                <a:solidFill>
                  <a:prstClr val="black"/>
                </a:solidFill>
              </a:rPr>
              <a:t/>
            </a:r>
            <a:br>
              <a:rPr lang="ru-RU" sz="2400" b="1" dirty="0" smtClean="0">
                <a:solidFill>
                  <a:prstClr val="black"/>
                </a:solidFill>
              </a:rPr>
            </a:br>
            <a:r>
              <a:rPr lang="ru-RU" sz="2400" b="1" dirty="0" smtClean="0">
                <a:solidFill>
                  <a:prstClr val="black"/>
                </a:solidFill>
              </a:rPr>
              <a:t>         </a:t>
            </a:r>
            <a:r>
              <a:rPr lang="ru-RU" sz="3200" b="1" i="1" dirty="0">
                <a:solidFill>
                  <a:srgbClr val="FF0000"/>
                </a:solidFill>
              </a:rPr>
              <a:t>«Мир добрых вещей»</a:t>
            </a:r>
            <a:endParaRPr lang="ru-RU" dirty="0"/>
          </a:p>
        </p:txBody>
      </p:sp>
      <p:sp>
        <p:nvSpPr>
          <p:cNvPr id="39938" name="Объект 2"/>
          <p:cNvSpPr>
            <a:spLocks noGrp="1"/>
          </p:cNvSpPr>
          <p:nvPr>
            <p:ph sz="quarter" idx="13"/>
          </p:nvPr>
        </p:nvSpPr>
        <p:spPr>
          <a:xfrm>
            <a:off x="4643438" y="2738438"/>
            <a:ext cx="4321175" cy="33115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фойе Дома культуры с. Чаинска была оформлена выставка работ мастериц села. В число экспонатов выставки вошли работы, которые  заняли призовые места на районной выставке ДПИ</a:t>
            </a:r>
          </a:p>
        </p:txBody>
      </p:sp>
      <p:pic>
        <p:nvPicPr>
          <p:cNvPr id="39939" name="Picture 2" descr="F:\Users\User\Desktop\в сайт по 9 мая\SDC18697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630363"/>
            <a:ext cx="4227513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F:\Users\User\Desktop\в сайт по 9 мая\SDC18698_cr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1476375" y="4581525"/>
            <a:ext cx="1511300" cy="197008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ъект 1"/>
          <p:cNvSpPr>
            <a:spLocks noGrp="1"/>
          </p:cNvSpPr>
          <p:nvPr>
            <p:ph idx="1"/>
          </p:nvPr>
        </p:nvSpPr>
        <p:spPr>
          <a:xfrm>
            <a:off x="250825" y="2852738"/>
            <a:ext cx="8640763" cy="37449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sz="3900" b="1" smtClean="0">
                <a:solidFill>
                  <a:srgbClr val="FF0066"/>
                </a:solidFill>
              </a:rPr>
              <a:t>21 апреля – «Ягодный юбилей»</a:t>
            </a:r>
            <a:endParaRPr lang="ru-RU" sz="3900" b="1" smtClean="0">
              <a:solidFill>
                <a:srgbClr val="FF0066"/>
              </a:solidFill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ru-RU" sz="3900" b="1" smtClean="0">
                <a:solidFill>
                  <a:srgbClr val="FF0066"/>
                </a:solidFill>
              </a:rPr>
              <a:t> </a:t>
            </a:r>
            <a:r>
              <a:rPr lang="ru-RU" sz="3900" b="1" smtClean="0">
                <a:solidFill>
                  <a:srgbClr val="002060"/>
                </a:solidFill>
              </a:rPr>
              <a:t>в Гришкино </a:t>
            </a:r>
            <a:endParaRPr lang="ru-RU" sz="3900" b="1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ru-RU" sz="3900" b="1" i="1" smtClean="0">
                <a:solidFill>
                  <a:srgbClr val="002060"/>
                </a:solidFill>
              </a:rPr>
              <a:t>(чествование </a:t>
            </a:r>
            <a:r>
              <a:rPr lang="ru-RU" sz="3900" b="1" i="1" smtClean="0">
                <a:solidFill>
                  <a:srgbClr val="002060"/>
                </a:solidFill>
                <a:latin typeface="Arial" charset="0"/>
              </a:rPr>
              <a:t>Поповой Т.)</a:t>
            </a:r>
          </a:p>
          <a:p>
            <a:pPr algn="ctr" eaLnBrk="1" hangingPunct="1">
              <a:lnSpc>
                <a:spcPct val="90000"/>
              </a:lnSpc>
            </a:pPr>
            <a:endParaRPr lang="ru-RU" sz="4400" b="1" smtClean="0">
              <a:solidFill>
                <a:srgbClr val="002060"/>
              </a:solidFill>
            </a:endParaRPr>
          </a:p>
        </p:txBody>
      </p:sp>
      <p:sp>
        <p:nvSpPr>
          <p:cNvPr id="4096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Проведение юбилейных вечеров</a:t>
            </a:r>
            <a:endParaRPr lang="ru-RU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ъект 1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49672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smtClean="0">
                <a:solidFill>
                  <a:srgbClr val="C00000"/>
                </a:solidFill>
              </a:rPr>
              <a:t>1 апреля– «День птиц» </a:t>
            </a:r>
            <a:r>
              <a:rPr lang="ru-RU" sz="1600" b="1" i="1" smtClean="0">
                <a:solidFill>
                  <a:srgbClr val="073E87"/>
                </a:solidFill>
              </a:rPr>
              <a:t>игровая программа (клуб «Затейник»)</a:t>
            </a:r>
            <a:r>
              <a:rPr lang="ru-RU" sz="1700" b="1" i="1" smtClean="0">
                <a:solidFill>
                  <a:srgbClr val="073E87"/>
                </a:solidFill>
              </a:rPr>
              <a:t> рук: Куусмаа  В.А</a:t>
            </a:r>
            <a:endParaRPr lang="ru-RU" smtClean="0"/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1600" b="1" i="1" smtClean="0">
              <a:solidFill>
                <a:srgbClr val="073E87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smtClean="0">
                <a:solidFill>
                  <a:srgbClr val="C00000"/>
                </a:solidFill>
              </a:rPr>
              <a:t>3 мая – «Поиграйте с нами»</a:t>
            </a:r>
            <a:r>
              <a:rPr lang="ru-RU" sz="1600" b="1" i="1" smtClean="0">
                <a:solidFill>
                  <a:srgbClr val="002060"/>
                </a:solidFill>
              </a:rPr>
              <a:t> игровая программа на свежем воздухе (клуб «Одаренок» рук. 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i="1" smtClean="0">
                <a:solidFill>
                  <a:srgbClr val="002060"/>
                </a:solidFill>
              </a:rPr>
              <a:t>                   Кравчук Т.А.)</a:t>
            </a:r>
            <a:endParaRPr lang="ru-RU" sz="1600" b="1" i="1" smtClean="0">
              <a:solidFill>
                <a:srgbClr val="073E87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smtClean="0">
                <a:solidFill>
                  <a:srgbClr val="C00000"/>
                </a:solidFill>
                <a:latin typeface="Arial" charset="0"/>
              </a:rPr>
              <a:t>С </a:t>
            </a:r>
            <a:r>
              <a:rPr lang="ru-RU" sz="1600" b="1" smtClean="0">
                <a:solidFill>
                  <a:srgbClr val="C00000"/>
                </a:solidFill>
              </a:rPr>
              <a:t>17 мая 2015 г. </a:t>
            </a:r>
            <a:r>
              <a:rPr lang="ru-RU" sz="1400" smtClean="0">
                <a:solidFill>
                  <a:srgbClr val="C00000"/>
                </a:solidFill>
                <a:latin typeface="Arial" charset="0"/>
              </a:rPr>
              <a:t>(весь весенний период)</a:t>
            </a:r>
            <a:r>
              <a:rPr lang="ru-RU" sz="1400" smtClean="0">
                <a:solidFill>
                  <a:srgbClr val="C00000"/>
                </a:solidFill>
              </a:rPr>
              <a:t>–</a:t>
            </a:r>
            <a:r>
              <a:rPr lang="ru-RU" sz="1600" b="1" smtClean="0">
                <a:solidFill>
                  <a:srgbClr val="C00000"/>
                </a:solidFill>
              </a:rPr>
              <a:t> «Укрась свой клуб цветами»</a:t>
            </a:r>
            <a:r>
              <a:rPr lang="ru-RU" sz="1600" b="1" i="1" smtClean="0">
                <a:solidFill>
                  <a:srgbClr val="073E87"/>
                </a:solidFill>
              </a:rPr>
              <a:t> клуб «Сад и огород</a:t>
            </a:r>
            <a:r>
              <a:rPr lang="ru-RU" sz="1600" b="1" smtClean="0">
                <a:solidFill>
                  <a:srgbClr val="073E87"/>
                </a:solidFill>
              </a:rPr>
              <a:t>»</a:t>
            </a:r>
            <a:endParaRPr lang="ru-RU" sz="1600" b="1" smtClean="0">
              <a:solidFill>
                <a:srgbClr val="073E87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smtClean="0">
                <a:solidFill>
                  <a:srgbClr val="073E87"/>
                </a:solidFill>
                <a:latin typeface="Arial" charset="0"/>
              </a:rPr>
              <a:t>                           </a:t>
            </a:r>
            <a:r>
              <a:rPr lang="ru-RU" sz="1600" b="1" smtClean="0">
                <a:solidFill>
                  <a:srgbClr val="073E87"/>
                </a:solidFill>
              </a:rPr>
              <a:t>рук: Кравчук Т.А.)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1600" b="1" smtClean="0">
              <a:solidFill>
                <a:srgbClr val="C00000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smtClean="0">
                <a:solidFill>
                  <a:srgbClr val="C00000"/>
                </a:solidFill>
              </a:rPr>
              <a:t>17 мая – « Я самый, самый» </a:t>
            </a:r>
            <a:r>
              <a:rPr lang="ru-RU" sz="1600" b="1" smtClean="0">
                <a:solidFill>
                  <a:srgbClr val="073E87"/>
                </a:solidFill>
              </a:rPr>
              <a:t>Игровая программа</a:t>
            </a:r>
            <a:r>
              <a:rPr lang="ru-RU" sz="1600" b="1" smtClean="0">
                <a:solidFill>
                  <a:srgbClr val="073E87"/>
                </a:solidFill>
                <a:latin typeface="Arial" charset="0"/>
              </a:rPr>
              <a:t> «</a:t>
            </a:r>
            <a:r>
              <a:rPr lang="ru-RU" sz="1600" b="1" i="1" smtClean="0">
                <a:solidFill>
                  <a:srgbClr val="002060"/>
                </a:solidFill>
              </a:rPr>
              <a:t>клуб «Одаренок» рук. Кравчук Т.А.)</a:t>
            </a:r>
            <a:endParaRPr lang="ru-RU" sz="1600" b="1" smtClean="0">
              <a:solidFill>
                <a:srgbClr val="073E87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1600" b="1" i="1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smtClean="0">
                <a:solidFill>
                  <a:srgbClr val="C00000"/>
                </a:solidFill>
              </a:rPr>
              <a:t>26 мая – </a:t>
            </a:r>
            <a:r>
              <a:rPr lang="ru-RU" sz="1600" b="1" i="1" smtClean="0">
                <a:solidFill>
                  <a:srgbClr val="C00000"/>
                </a:solidFill>
              </a:rPr>
              <a:t> «Страна сказок приглашает»</a:t>
            </a:r>
            <a:r>
              <a:rPr lang="ru-RU" sz="1600" b="1" i="1" smtClean="0">
                <a:solidFill>
                  <a:srgbClr val="073E87"/>
                </a:solidFill>
              </a:rPr>
              <a:t> игровая программа (клуб «Затейник» рук: Куусмаа  В.А.)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smtClean="0">
                <a:solidFill>
                  <a:srgbClr val="073E87"/>
                </a:solidFill>
              </a:rPr>
              <a:t>31 мая – </a:t>
            </a:r>
            <a:r>
              <a:rPr lang="ru-RU" sz="1600" b="1" smtClean="0">
                <a:solidFill>
                  <a:srgbClr val="C00000"/>
                </a:solidFill>
              </a:rPr>
              <a:t>«У березки именины» </a:t>
            </a:r>
            <a:r>
              <a:rPr lang="ru-RU" sz="1600" b="1" i="1" smtClean="0">
                <a:solidFill>
                  <a:srgbClr val="073E87"/>
                </a:solidFill>
              </a:rPr>
              <a:t>детская обрядовая программа (клуб «Затейник» рук:  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i="1" smtClean="0">
                <a:solidFill>
                  <a:srgbClr val="073E87"/>
                </a:solidFill>
              </a:rPr>
              <a:t>                                     Куусмаа В.А.)</a:t>
            </a:r>
            <a:endParaRPr lang="ru-RU" sz="1600" b="1" smtClean="0">
              <a:solidFill>
                <a:srgbClr val="C00000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i="1" smtClean="0">
                <a:solidFill>
                  <a:srgbClr val="C00000"/>
                </a:solidFill>
              </a:rPr>
              <a:t>7 июня – «Традиции и обычаи русской трапезы»</a:t>
            </a:r>
            <a:r>
              <a:rPr lang="ru-RU" sz="1600" b="1" i="1" smtClean="0">
                <a:solidFill>
                  <a:srgbClr val="FF0000"/>
                </a:solidFill>
              </a:rPr>
              <a:t> </a:t>
            </a:r>
            <a:r>
              <a:rPr lang="ru-RU" sz="1600" b="1" i="1" smtClean="0">
                <a:solidFill>
                  <a:srgbClr val="073E87"/>
                </a:solidFill>
              </a:rPr>
              <a:t>  познавательное мероприятие для детей.    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i="1" smtClean="0">
                <a:solidFill>
                  <a:srgbClr val="073E87"/>
                </a:solidFill>
              </a:rPr>
              <a:t>                        (клуб «Одаренок», «Акварелька» рук: Кравчук Т.А.)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1600" b="1" i="1" smtClean="0">
              <a:solidFill>
                <a:srgbClr val="073E87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i="1" smtClean="0">
                <a:solidFill>
                  <a:srgbClr val="C00000"/>
                </a:solidFill>
              </a:rPr>
              <a:t>12.06. – «Мы живем в России» </a:t>
            </a:r>
            <a:r>
              <a:rPr lang="ru-RU" sz="1600" b="1" i="1" smtClean="0">
                <a:solidFill>
                  <a:srgbClr val="073E87"/>
                </a:solidFill>
              </a:rPr>
              <a:t>посиделки (клуб «Сударушка» рук: Куусмаа В.А.)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1600" b="1" i="1" smtClean="0">
              <a:solidFill>
                <a:srgbClr val="073E87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i="1" smtClean="0">
                <a:solidFill>
                  <a:srgbClr val="FF0000"/>
                </a:solidFill>
              </a:rPr>
              <a:t>26 июня «Вас приглашает игрпотека» </a:t>
            </a:r>
            <a:r>
              <a:rPr lang="ru-RU" sz="1600" b="1" i="1" smtClean="0">
                <a:solidFill>
                  <a:srgbClr val="073E87"/>
                </a:solidFill>
              </a:rPr>
              <a:t>– игровая программа для детей (клуб «Затейник» рук: 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r>
              <a:rPr lang="ru-RU" sz="1600" b="1" i="1" smtClean="0">
                <a:solidFill>
                  <a:srgbClr val="073E87"/>
                </a:solidFill>
              </a:rPr>
              <a:t>                     Куусмаа В.А.)</a:t>
            </a: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1100" b="1" i="1" smtClean="0">
              <a:solidFill>
                <a:srgbClr val="073E87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1100" b="1" smtClean="0">
              <a:solidFill>
                <a:srgbClr val="C00000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</a:pPr>
            <a:endParaRPr lang="ru-RU" sz="1100" b="1" i="1" smtClean="0">
              <a:solidFill>
                <a:srgbClr val="073E87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600" b="1" i="1" smtClean="0">
              <a:solidFill>
                <a:srgbClr val="073E87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31B6FD"/>
              </a:buClr>
              <a:buFont typeface="Symbol" pitchFamily="18" charset="2"/>
              <a:buNone/>
            </a:pPr>
            <a:endParaRPr lang="ru-RU" sz="600" b="1" i="1" smtClean="0">
              <a:solidFill>
                <a:srgbClr val="073E87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0825" y="260350"/>
            <a:ext cx="8867775" cy="8651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3100" b="1" dirty="0" smtClean="0">
                <a:solidFill>
                  <a:srgbClr val="C00000"/>
                </a:solidFill>
                <a:ea typeface="+mn-ea"/>
                <a:cs typeface="+mn-cs"/>
              </a:rPr>
              <a:t>Мероприятия</a:t>
            </a:r>
            <a:r>
              <a:rPr lang="ru-RU" sz="3100" b="1" dirty="0">
                <a:solidFill>
                  <a:srgbClr val="C00000"/>
                </a:solidFill>
                <a:ea typeface="+mn-ea"/>
                <a:cs typeface="+mn-cs"/>
              </a:rPr>
              <a:t>,</a:t>
            </a:r>
            <a:br>
              <a:rPr lang="ru-RU" sz="3100" b="1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3100" b="1" i="1" dirty="0">
                <a:solidFill>
                  <a:srgbClr val="C00000"/>
                </a:solidFill>
                <a:ea typeface="+mn-ea"/>
                <a:cs typeface="+mn-cs"/>
              </a:rPr>
              <a:t>          проводимые в кружках и </a:t>
            </a:r>
            <a:r>
              <a:rPr lang="ru-RU" sz="3100" b="1" i="1" dirty="0" smtClean="0">
                <a:solidFill>
                  <a:srgbClr val="C00000"/>
                </a:solidFill>
                <a:ea typeface="+mn-ea"/>
                <a:cs typeface="+mn-cs"/>
              </a:rPr>
              <a:t>клубах по </a:t>
            </a:r>
            <a:r>
              <a:rPr lang="ru-RU" sz="3100" b="1" i="1" dirty="0">
                <a:solidFill>
                  <a:srgbClr val="C00000"/>
                </a:solidFill>
                <a:ea typeface="+mn-ea"/>
                <a:cs typeface="+mn-cs"/>
              </a:rPr>
              <a:t>интересам</a:t>
            </a:r>
            <a:br>
              <a:rPr lang="ru-RU" sz="3100" b="1" i="1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3100" b="1" i="1" dirty="0">
                <a:solidFill>
                  <a:srgbClr val="C00000"/>
                </a:solidFill>
                <a:ea typeface="+mn-ea"/>
                <a:cs typeface="+mn-cs"/>
              </a:rPr>
              <a:t>            </a:t>
            </a:r>
            <a:r>
              <a:rPr lang="ru-RU" sz="3100" b="1" i="1" dirty="0" smtClean="0">
                <a:solidFill>
                  <a:srgbClr val="C00000"/>
                </a:solidFill>
                <a:ea typeface="+mn-ea"/>
                <a:cs typeface="+mn-cs"/>
              </a:rPr>
              <a:t>           </a:t>
            </a:r>
            <a:r>
              <a:rPr lang="ru-RU" sz="31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1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23872" y="2024510"/>
            <a:ext cx="4391587" cy="43639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000" b="1" dirty="0" err="1" smtClean="0">
                <a:solidFill>
                  <a:schemeClr val="tx1"/>
                </a:solidFill>
              </a:rPr>
              <a:t>Чаинский</a:t>
            </a:r>
            <a:r>
              <a:rPr lang="ru-RU" sz="2000" b="1" dirty="0" smtClean="0">
                <a:solidFill>
                  <a:schemeClr val="tx1"/>
                </a:solidFill>
              </a:rPr>
              <a:t> Дом культуры представил на фестиваль частушки на деревенскую тему и сценку.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От Дома культуры с. Гришкино</a:t>
            </a:r>
            <a:endParaRPr lang="ru-RU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выступил </a:t>
            </a:r>
            <a:r>
              <a:rPr lang="ru-RU" sz="2000" b="1" dirty="0">
                <a:solidFill>
                  <a:schemeClr val="tx1"/>
                </a:solidFill>
              </a:rPr>
              <a:t>Якушев Т. с монологом.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000" b="1" dirty="0">
                <a:solidFill>
                  <a:schemeClr val="tx1"/>
                </a:solidFill>
              </a:rPr>
              <a:t>По итогам конкурсной программы заняли места: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Гришкинский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ДК – 1-е место;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Чаинский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ДК – 3-е место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(Ответственные: </a:t>
            </a:r>
            <a:r>
              <a:rPr lang="ru-RU" sz="2000" b="1" dirty="0" err="1" smtClean="0">
                <a:solidFill>
                  <a:schemeClr val="tx1"/>
                </a:solidFill>
              </a:rPr>
              <a:t>Куусмаа</a:t>
            </a:r>
            <a:r>
              <a:rPr lang="ru-RU" sz="2000" b="1" dirty="0" smtClean="0">
                <a:solidFill>
                  <a:schemeClr val="tx1"/>
                </a:solidFill>
              </a:rPr>
              <a:t> В.А., </a:t>
            </a:r>
            <a:r>
              <a:rPr lang="ru-RU" sz="2000" b="1" dirty="0" err="1" smtClean="0">
                <a:solidFill>
                  <a:schemeClr val="tx1"/>
                </a:solidFill>
              </a:rPr>
              <a:t>Капишникова</a:t>
            </a:r>
            <a:r>
              <a:rPr lang="ru-RU" sz="2000" b="1" dirty="0" smtClean="0">
                <a:solidFill>
                  <a:schemeClr val="tx1"/>
                </a:solidFill>
              </a:rPr>
              <a:t> Л.Г.)</a:t>
            </a:r>
            <a:endParaRPr lang="ru-RU" dirty="0">
              <a:solidFill>
                <a:schemeClr val="tx1"/>
              </a:solidFill>
            </a:endParaRPr>
          </a:p>
          <a:p>
            <a:pPr marL="2514600" lvl="8" indent="0">
              <a:buFont typeface="Symbol" pitchFamily="18" charset="2"/>
              <a:buNone/>
              <a:defRPr/>
            </a:pPr>
            <a:endParaRPr lang="ru-RU" dirty="0"/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252538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00"/>
                </a:solidFill>
              </a:rPr>
              <a:t> 5 апреля 2015 года</a:t>
            </a:r>
            <a:br>
              <a:rPr lang="ru-RU" sz="2800" b="1" smtClean="0">
                <a:solidFill>
                  <a:srgbClr val="000000"/>
                </a:solidFill>
              </a:rPr>
            </a:br>
            <a:r>
              <a:rPr lang="ru-RU" sz="1800" b="1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400" b="1" smtClean="0">
                <a:solidFill>
                  <a:srgbClr val="C00000"/>
                </a:solidFill>
              </a:rPr>
              <a:t>«Бриллиантовая рука…»</a:t>
            </a:r>
            <a:br>
              <a:rPr lang="ru-RU" sz="2400" b="1" smtClean="0">
                <a:solidFill>
                  <a:srgbClr val="C00000"/>
                </a:solidFill>
              </a:rPr>
            </a:br>
            <a:r>
              <a:rPr lang="ru-RU" sz="2400" b="1" i="1" smtClean="0">
                <a:solidFill>
                  <a:srgbClr val="000000"/>
                </a:solidFill>
              </a:rPr>
              <a:t>(Районный фестиваль юмор</a:t>
            </a:r>
            <a:r>
              <a:rPr lang="ru-RU" sz="2400" b="1" i="1" smtClean="0">
                <a:solidFill>
                  <a:srgbClr val="000000"/>
                </a:solidFill>
                <a:latin typeface="Arial" charset="0"/>
              </a:rPr>
              <a:t>а «Деревенская скамейка»</a:t>
            </a:r>
            <a:r>
              <a:rPr lang="en-US" sz="2400" b="1" i="1" smtClean="0">
                <a:solidFill>
                  <a:srgbClr val="000000"/>
                </a:solidFill>
              </a:rPr>
              <a:t> </a:t>
            </a:r>
            <a:r>
              <a:rPr lang="ru-RU" sz="2400" b="1" i="1" smtClean="0">
                <a:solidFill>
                  <a:srgbClr val="000000"/>
                </a:solidFill>
              </a:rPr>
              <a:t>)</a:t>
            </a:r>
            <a:endParaRPr lang="ru-RU" i="1" smtClean="0"/>
          </a:p>
        </p:txBody>
      </p:sp>
      <p:pic>
        <p:nvPicPr>
          <p:cNvPr id="15363" name="Picture 2" descr="F:\Users\User\Desktop\ФОТО ВСЕ\ВСЕ МЕРОПРИЯТИЯ за 2015 год\2 КВАРТАЛ\брильянтовая рука\IMG_94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892550"/>
            <a:ext cx="3960813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F:\Users\User\Desktop\ФОТО ВСЕ\ВСЕ МЕРОПРИЯТИЯ за 2015 год\2 КВАРТАЛ\брильянтовая рука\IMG_94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773238"/>
            <a:ext cx="28082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557338"/>
            <a:ext cx="2881313" cy="21637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1038" y="260350"/>
            <a:ext cx="8229600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8 апреля 2015 года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2700" b="1" i="1" dirty="0" smtClean="0">
                <a:solidFill>
                  <a:srgbClr val="FF0000"/>
                </a:solidFill>
              </a:rPr>
              <a:t>гастроли в Гришкино с программой по творчеству </a:t>
            </a:r>
            <a:r>
              <a:rPr lang="ru-RU" sz="2700" b="1" i="1" dirty="0" err="1" smtClean="0">
                <a:solidFill>
                  <a:srgbClr val="FF0000"/>
                </a:solidFill>
              </a:rPr>
              <a:t>М.Исаковского</a:t>
            </a:r>
            <a:endParaRPr lang="ru-RU" sz="2700" i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4581525"/>
            <a:ext cx="22701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960813"/>
            <a:ext cx="3095625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63938" y="1485900"/>
            <a:ext cx="5354637" cy="5540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latin typeface="+mn-lt"/>
                <a:cs typeface="+mn-cs"/>
              </a:rPr>
              <a:t>Кравчук Т.А. </a:t>
            </a:r>
            <a:r>
              <a:rPr lang="ru-RU" sz="2400" b="1" kern="0" dirty="0">
                <a:latin typeface="Candara"/>
                <a:cs typeface="+mn-cs"/>
              </a:rPr>
              <a:t>выступила перед учащимися школы и жителями с. Гришкино. Рассказала о жизни и творчестве  </a:t>
            </a:r>
            <a:r>
              <a:rPr lang="ru-RU" sz="2400" b="1" kern="0" dirty="0" err="1">
                <a:latin typeface="Candara"/>
                <a:cs typeface="+mn-cs"/>
              </a:rPr>
              <a:t>М.Исаковского</a:t>
            </a:r>
            <a:r>
              <a:rPr lang="ru-RU" sz="2400" b="1" kern="0" dirty="0">
                <a:latin typeface="Candara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latin typeface="Candara"/>
                <a:cs typeface="+mn-cs"/>
              </a:rPr>
              <a:t>Песни, положенные на стихи поэта, исполнили солисты и вокальная группа «Россиянка»  (</a:t>
            </a:r>
            <a:r>
              <a:rPr lang="ru-RU" sz="2400" b="1" kern="0" dirty="0" err="1">
                <a:latin typeface="Candara"/>
                <a:cs typeface="+mn-cs"/>
              </a:rPr>
              <a:t>культ.организатор</a:t>
            </a:r>
            <a:r>
              <a:rPr lang="ru-RU" sz="2400" b="1" kern="0" dirty="0">
                <a:latin typeface="Candara"/>
                <a:cs typeface="+mn-cs"/>
              </a:rPr>
              <a:t> </a:t>
            </a:r>
            <a:r>
              <a:rPr lang="ru-RU" sz="2400" b="1" kern="0" dirty="0" err="1">
                <a:latin typeface="Candara"/>
                <a:cs typeface="+mn-cs"/>
              </a:rPr>
              <a:t>Капишникова</a:t>
            </a:r>
            <a:r>
              <a:rPr lang="ru-RU" sz="2400" b="1" kern="0" dirty="0">
                <a:latin typeface="Candara"/>
                <a:cs typeface="+mn-cs"/>
              </a:rPr>
              <a:t> Л.Г.)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kern="0" dirty="0">
              <a:latin typeface="Candar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latin typeface="+mn-lt"/>
                <a:cs typeface="+mn-cs"/>
              </a:rPr>
              <a:t>                                      </a:t>
            </a:r>
            <a:r>
              <a:rPr lang="ru-RU" sz="2400" b="1" i="1" kern="0" dirty="0">
                <a:solidFill>
                  <a:srgbClr val="FF0000"/>
                </a:solidFill>
                <a:latin typeface="+mn-lt"/>
                <a:cs typeface="+mn-cs"/>
              </a:rPr>
              <a:t>Автор сценария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rgbClr val="FF0000"/>
                </a:solidFill>
                <a:latin typeface="+mn-lt"/>
                <a:cs typeface="+mn-cs"/>
              </a:rPr>
              <a:t>                                       Кравчук Т.А.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rgbClr val="073E87"/>
                </a:solidFill>
                <a:latin typeface="+mn-lt"/>
                <a:cs typeface="+mn-cs"/>
              </a:rPr>
              <a:t> </a:t>
            </a:r>
            <a:endParaRPr lang="ru-RU" sz="2400" b="1" i="1" kern="0" dirty="0">
              <a:solidFill>
                <a:srgbClr val="073E87"/>
              </a:solidFill>
              <a:latin typeface="Candar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kern="0" dirty="0">
              <a:solidFill>
                <a:srgbClr val="073E87"/>
              </a:solidFill>
              <a:latin typeface="Candar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115888"/>
            <a:ext cx="8229600" cy="1296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600" b="1" dirty="0">
                <a:solidFill>
                  <a:prstClr val="black"/>
                </a:solidFill>
              </a:rPr>
              <a:t>12 апреля 2015 года</a:t>
            </a:r>
            <a:br>
              <a:rPr lang="ru-RU" sz="2600" b="1" dirty="0">
                <a:solidFill>
                  <a:prstClr val="black"/>
                </a:solidFill>
              </a:rPr>
            </a:br>
            <a:r>
              <a:rPr lang="ru-RU" sz="2700" b="1" i="1" dirty="0">
                <a:solidFill>
                  <a:srgbClr val="FF0000"/>
                </a:solidFill>
              </a:rPr>
              <a:t>обрядовый праздник для детей</a:t>
            </a:r>
            <a:br>
              <a:rPr lang="ru-RU" sz="27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«Светлый праздник Пасхи»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211638" y="1262063"/>
            <a:ext cx="4752975" cy="5119687"/>
          </a:xfrm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endParaRPr lang="ru-RU" sz="2200" b="1" dirty="0">
              <a:solidFill>
                <a:srgbClr val="7030A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3300" b="1" dirty="0" smtClean="0">
                <a:solidFill>
                  <a:schemeClr val="tx1"/>
                </a:solidFill>
              </a:rPr>
              <a:t>На празднике присутствовали ребята начальных классов </a:t>
            </a:r>
            <a:r>
              <a:rPr lang="ru-RU" sz="3300" b="1" dirty="0" err="1" smtClean="0">
                <a:solidFill>
                  <a:schemeClr val="tx1"/>
                </a:solidFill>
              </a:rPr>
              <a:t>Чаинской</a:t>
            </a:r>
            <a:r>
              <a:rPr lang="ru-RU" sz="3300" b="1" dirty="0" smtClean="0">
                <a:solidFill>
                  <a:schemeClr val="tx1"/>
                </a:solidFill>
              </a:rPr>
              <a:t> школы, коррекционной школы-интерната «Черемушки»,  дети дошкольного возраста. После ознакомительной беседы о празднике Пасхи, о ее символах (крашеные яйца, куличи), традициях и обрядах в этот день,  ребята активно включились в игры. Вся игровая программа была связана  с пасхальным символом – яйцом: «катание яиц», «</a:t>
            </a:r>
            <a:r>
              <a:rPr lang="ru-RU" sz="3300" b="1" dirty="0" err="1" smtClean="0">
                <a:solidFill>
                  <a:schemeClr val="tx1"/>
                </a:solidFill>
              </a:rPr>
              <a:t>разбивайки</a:t>
            </a:r>
            <a:r>
              <a:rPr lang="ru-RU" sz="3300" b="1" dirty="0" smtClean="0">
                <a:solidFill>
                  <a:schemeClr val="tx1"/>
                </a:solidFill>
              </a:rPr>
              <a:t>»,  «достань </a:t>
            </a:r>
            <a:r>
              <a:rPr lang="ru-RU" sz="3300" b="1" dirty="0" err="1" smtClean="0">
                <a:solidFill>
                  <a:schemeClr val="tx1"/>
                </a:solidFill>
              </a:rPr>
              <a:t>крашенку</a:t>
            </a:r>
            <a:r>
              <a:rPr lang="ru-RU" sz="3300" b="1" dirty="0" smtClean="0">
                <a:solidFill>
                  <a:schemeClr val="tx1"/>
                </a:solidFill>
              </a:rPr>
              <a:t>», «Перенос яиц в ложке»…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3300" b="1" dirty="0">
                <a:solidFill>
                  <a:schemeClr val="tx1"/>
                </a:solidFill>
              </a:rPr>
              <a:t> </a:t>
            </a:r>
            <a:r>
              <a:rPr lang="ru-RU" sz="3300" b="1" dirty="0" smtClean="0">
                <a:solidFill>
                  <a:schemeClr val="tx1"/>
                </a:solidFill>
              </a:rPr>
              <a:t>  В каждом задании был выявлен и награжден сувенирным яйцом победитель. 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endParaRPr lang="ru-RU" sz="3300" b="1" dirty="0">
              <a:solidFill>
                <a:schemeClr val="tx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3600" b="1" i="1" dirty="0" smtClean="0">
                <a:solidFill>
                  <a:srgbClr val="FF0000"/>
                </a:solidFill>
              </a:rPr>
              <a:t>Спонсор мероприятия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Куусмаа</a:t>
            </a:r>
            <a:r>
              <a:rPr lang="ru-RU" sz="3600" b="1" i="1" dirty="0" smtClean="0">
                <a:solidFill>
                  <a:srgbClr val="FF0000"/>
                </a:solidFill>
              </a:rPr>
              <a:t> В.А.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3600" b="1" i="1" dirty="0" smtClean="0">
                <a:solidFill>
                  <a:srgbClr val="FF0000"/>
                </a:solidFill>
              </a:rPr>
              <a:t>Ответственные  за проведение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3600" b="1" i="1" dirty="0" smtClean="0">
                <a:solidFill>
                  <a:srgbClr val="FF0000"/>
                </a:solidFill>
              </a:rPr>
              <a:t>Кравчук </a:t>
            </a:r>
            <a:r>
              <a:rPr lang="ru-RU" sz="3600" b="1" i="1" dirty="0">
                <a:solidFill>
                  <a:srgbClr val="FF0000"/>
                </a:solidFill>
              </a:rPr>
              <a:t>Т.А</a:t>
            </a:r>
            <a:r>
              <a:rPr lang="ru-RU" sz="3600" b="1" i="1" dirty="0" smtClean="0">
                <a:solidFill>
                  <a:srgbClr val="FF0000"/>
                </a:solidFill>
              </a:rPr>
              <a:t>., </a:t>
            </a:r>
            <a:r>
              <a:rPr lang="ru-RU" sz="3600" b="1" i="1" dirty="0" err="1">
                <a:solidFill>
                  <a:srgbClr val="FF0000"/>
                </a:solidFill>
              </a:rPr>
              <a:t>Куусмаа</a:t>
            </a:r>
            <a:r>
              <a:rPr lang="ru-RU" sz="3600" b="1" i="1" dirty="0">
                <a:solidFill>
                  <a:srgbClr val="FF0000"/>
                </a:solidFill>
              </a:rPr>
              <a:t> В.А.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endParaRPr lang="ru-RU" sz="2200" b="1" dirty="0" smtClean="0">
              <a:solidFill>
                <a:srgbClr val="7030A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endParaRPr lang="ru-RU" dirty="0"/>
          </a:p>
        </p:txBody>
      </p:sp>
      <p:pic>
        <p:nvPicPr>
          <p:cNvPr id="17411" name="Picture 2" descr="F:\Users\User\Desktop\ФОТО ВСЕ\ВСЕ МЕРОПРИЯТИЯ за 2015 год\2 КВАРТАЛ\Пасха 2015\SDC184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8" y="1441450"/>
            <a:ext cx="3313112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F:\Users\User\Desktop\ФОТО ВСЕ\ВСЕ МЕРОПРИЯТИЯ за 2015 год\2 КВАРТАЛ\Пасха 2015\SDC1838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336550" y="3984625"/>
            <a:ext cx="1714500" cy="1285875"/>
          </a:xfrm>
        </p:spPr>
      </p:pic>
      <p:pic>
        <p:nvPicPr>
          <p:cNvPr id="17413" name="Picture 5" descr="F:\Users\User\Desktop\ФОТО ВСЕ\ВСЕ МЕРОПРИЯТИЯ за 2015 год\2 КВАРТАЛ\Пасха 2015\SDC183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4030663"/>
            <a:ext cx="1770063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F:\Users\User\Desktop\ФОТО ВСЕ\ВСЕ МЕРОПРИЯТИЯ за 2015 год\2 КВАРТАЛ\Пасха 2015\SDC183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5589588"/>
            <a:ext cx="12382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9588" y="5589588"/>
            <a:ext cx="127158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4" descr="F:\Users\User\Desktop\ФОТО ВСЕ\ВСЕ МЕРОПРИЯТИЯ за 2015 год\2 КВАРТАЛ\Пасха 2015\SDC1839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60738" y="5635625"/>
            <a:ext cx="12080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252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b="1" dirty="0" smtClean="0">
                <a:solidFill>
                  <a:prstClr val="black"/>
                </a:solidFill>
              </a:rPr>
              <a:t>12 </a:t>
            </a:r>
            <a:r>
              <a:rPr lang="ru-RU" sz="2900" b="1" dirty="0">
                <a:solidFill>
                  <a:prstClr val="black"/>
                </a:solidFill>
              </a:rPr>
              <a:t>апреля 2015 года</a:t>
            </a:r>
            <a:br>
              <a:rPr lang="ru-RU" sz="2900" b="1" dirty="0">
                <a:solidFill>
                  <a:prstClr val="black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чаепитие с пасхальной выпечкой с детьми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«Пасхальный пир»</a:t>
            </a:r>
            <a:endParaRPr lang="ru-RU" sz="3600" dirty="0"/>
          </a:p>
        </p:txBody>
      </p:sp>
      <p:pic>
        <p:nvPicPr>
          <p:cNvPr id="18434" name="Picture 2" descr="F:\Users\User\Desktop\ФОТО ВСЕ\ВСЕ МЕРОПРИЯТИЯ за 2015 год\2 КВАРТАЛ\Пасха 2015\SDC1838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515938" y="1898650"/>
            <a:ext cx="3384550" cy="2538413"/>
          </a:xfrm>
        </p:spPr>
      </p:pic>
      <p:sp>
        <p:nvSpPr>
          <p:cNvPr id="18435" name="Объект 4"/>
          <p:cNvSpPr>
            <a:spLocks noGrp="1"/>
          </p:cNvSpPr>
          <p:nvPr>
            <p:ph sz="quarter" idx="14"/>
          </p:nvPr>
        </p:nvSpPr>
        <p:spPr>
          <a:xfrm>
            <a:off x="4140200" y="1989138"/>
            <a:ext cx="4679950" cy="4535487"/>
          </a:xfrm>
        </p:spPr>
        <p:txBody>
          <a:bodyPr/>
          <a:lstStyle/>
          <a:p>
            <a:pPr eaLnBrk="1" hangingPunct="1"/>
            <a:endParaRPr lang="ru-RU" sz="2800" b="1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800" b="1" smtClean="0">
                <a:solidFill>
                  <a:schemeClr val="tx1"/>
                </a:solidFill>
              </a:rPr>
              <a:t>Каждый ребенок принес из дома крашеные яйца, пасхальную выпечку, куличи, сладости. В фойе накрыли стол и после праздничной программы все ребята дружно сели за стол пить чай.</a:t>
            </a:r>
          </a:p>
        </p:txBody>
      </p:sp>
      <p:pic>
        <p:nvPicPr>
          <p:cNvPr id="18436" name="Picture 3" descr="F:\Users\User\Desktop\ФОТО ВСЕ\ВСЕ МЕРОПРИЯТИЯ за 2015 год\2 КВАРТАЛ\Пасха 2015\SDC184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581525"/>
            <a:ext cx="279876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prstClr val="black"/>
                </a:solidFill>
              </a:rPr>
              <a:t>12 апреля 2015 года</a:t>
            </a:r>
            <a:br>
              <a:rPr lang="ru-RU" sz="3600" b="1" dirty="0">
                <a:solidFill>
                  <a:prstClr val="black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чаепитие </a:t>
            </a:r>
            <a:r>
              <a:rPr lang="ru-RU" sz="3600" b="1" i="1" dirty="0" smtClean="0">
                <a:solidFill>
                  <a:srgbClr val="FF0000"/>
                </a:solidFill>
              </a:rPr>
              <a:t>для взрослых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«Пасхальные посиделки»</a:t>
            </a:r>
            <a:endParaRPr lang="ru-RU" sz="4000" dirty="0"/>
          </a:p>
        </p:txBody>
      </p:sp>
      <p:pic>
        <p:nvPicPr>
          <p:cNvPr id="19458" name="Picture 2" descr="F:\Users\User\Desktop\ФОТО ВСЕ\ВСЕ МЕРОПРИЯТИЯ за 2015 год\2 КВАРТАЛ\Пасха 2015\SDC184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844675"/>
            <a:ext cx="2952750" cy="2214563"/>
          </a:xfrm>
        </p:spPr>
      </p:pic>
      <p:pic>
        <p:nvPicPr>
          <p:cNvPr id="19459" name="Picture 3" descr="F:\Users\User\Desktop\ФОТО ВСЕ\ВСЕ МЕРОПРИЯТИЯ за 2015 год\2 КВАРТАЛ\Пасха 2015\SDC184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4292600"/>
            <a:ext cx="2881312" cy="2160588"/>
          </a:xfrm>
        </p:spPr>
      </p:pic>
      <p:sp>
        <p:nvSpPr>
          <p:cNvPr id="3" name="Прямоугольник 2"/>
          <p:cNvSpPr/>
          <p:nvPr/>
        </p:nvSpPr>
        <p:spPr>
          <a:xfrm>
            <a:off x="4102100" y="2276475"/>
            <a:ext cx="4572000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Веселое развлекательное мероприятие с чаепитием с играми и  шутками было проведено для взрослых.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Реквизитом для всех игр и конкурсов было традиционное пасхальное яйцо.</a:t>
            </a:r>
            <a:endParaRPr lang="ru-RU" sz="2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395288" y="2136775"/>
            <a:ext cx="82804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В подготовку этих мероприятий активно включились Дом культуры </a:t>
            </a:r>
            <a:r>
              <a:rPr lang="ru-RU" sz="2000" b="1" i="1">
                <a:latin typeface="Times New Roman" pitchFamily="18" charset="0"/>
              </a:rPr>
              <a:t>(рук. Кисель Т.А.), </a:t>
            </a:r>
            <a:r>
              <a:rPr lang="ru-RU" sz="2000" b="1">
                <a:latin typeface="Times New Roman" pitchFamily="18" charset="0"/>
              </a:rPr>
              <a:t>библиотека </a:t>
            </a:r>
            <a:r>
              <a:rPr lang="ru-RU" sz="2000" b="1" i="1">
                <a:latin typeface="Times New Roman" pitchFamily="18" charset="0"/>
              </a:rPr>
              <a:t>(рук. Фатеева С.И.), </a:t>
            </a:r>
            <a:r>
              <a:rPr lang="ru-RU" sz="2000" b="1">
                <a:latin typeface="Times New Roman" pitchFamily="18" charset="0"/>
              </a:rPr>
              <a:t>коррекционная школа-интернат «Черемушки» </a:t>
            </a:r>
            <a:r>
              <a:rPr lang="ru-RU" sz="2000" b="1" i="1">
                <a:latin typeface="Times New Roman" pitchFamily="18" charset="0"/>
              </a:rPr>
              <a:t>(рук. Фур Т.А.)</a:t>
            </a:r>
            <a:r>
              <a:rPr lang="ru-RU" sz="2000" b="1">
                <a:latin typeface="Times New Roman" pitchFamily="18" charset="0"/>
              </a:rPr>
              <a:t>, начальная школа </a:t>
            </a:r>
          </a:p>
          <a:p>
            <a:r>
              <a:rPr lang="ru-RU" sz="2000" b="1" i="1">
                <a:latin typeface="Times New Roman" pitchFamily="18" charset="0"/>
              </a:rPr>
              <a:t>(рук. Семина О.М.), </a:t>
            </a:r>
            <a:r>
              <a:rPr lang="ru-RU" sz="2000" b="1">
                <a:latin typeface="Times New Roman" pitchFamily="18" charset="0"/>
              </a:rPr>
              <a:t>детский сад </a:t>
            </a:r>
            <a:r>
              <a:rPr lang="ru-RU" sz="2000" b="1" i="1">
                <a:latin typeface="Times New Roman" pitchFamily="18" charset="0"/>
              </a:rPr>
              <a:t>(рук. Дигитаева Ф.В.), </a:t>
            </a:r>
            <a:r>
              <a:rPr lang="ru-RU" sz="2000" b="1">
                <a:latin typeface="Times New Roman" pitchFamily="18" charset="0"/>
              </a:rPr>
              <a:t>творческие и самодеятельные коллективы при ДК </a:t>
            </a:r>
            <a:r>
              <a:rPr lang="ru-RU" sz="2000" b="1" i="1">
                <a:latin typeface="Times New Roman" pitchFamily="18" charset="0"/>
              </a:rPr>
              <a:t>(рук. Кравчук Т.А., Куусмаа В.А.). </a:t>
            </a:r>
          </a:p>
          <a:p>
            <a:endParaRPr lang="ru-RU" sz="2000" b="1">
              <a:latin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</a:rPr>
              <a:t>Сами шили костюмы для выступления, изготавливали реквизит, оформление фойе и сцены, подбирали стихи, песни, картинки,  фотографии….</a:t>
            </a:r>
          </a:p>
          <a:p>
            <a:r>
              <a:rPr lang="ru-RU" sz="2000" b="1">
                <a:latin typeface="Times New Roman" pitchFamily="18" charset="0"/>
              </a:rPr>
              <a:t>   Вместе с детьми постоянно посещали на дому ветерана Великой Отечественной войны, тружеников тыла, поздравляли с текущими праздниками…</a:t>
            </a:r>
          </a:p>
          <a:p>
            <a:r>
              <a:rPr lang="ru-RU" sz="2000" b="1">
                <a:latin typeface="Times New Roman" pitchFamily="18" charset="0"/>
              </a:rPr>
              <a:t>В течении 2-го квартала были проведены следующие мероприятия:</a:t>
            </a:r>
            <a:endParaRPr lang="ru-RU" sz="2000" b="1">
              <a:latin typeface="Candara" pitchFamily="34" charset="0"/>
            </a:endParaRPr>
          </a:p>
        </p:txBody>
      </p:sp>
      <p:pic>
        <p:nvPicPr>
          <p:cNvPr id="20482" name="Picture 2" descr="F:\Users\User\Desktop\МОЁ-Ё\картинки с инета\поделки 9 мая\Новая папка\podelki-na-9-maya-svoimi-rukam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7013"/>
            <a:ext cx="2459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2600325" y="342900"/>
            <a:ext cx="63277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Candara" pitchFamily="34" charset="0"/>
              </a:rPr>
              <a:t>Мероприятия,</a:t>
            </a:r>
          </a:p>
          <a:p>
            <a:pPr algn="ctr"/>
            <a:r>
              <a:rPr lang="ru-RU" sz="3200" b="1" i="1">
                <a:solidFill>
                  <a:srgbClr val="FF0000"/>
                </a:solidFill>
                <a:latin typeface="Candara" pitchFamily="34" charset="0"/>
              </a:rPr>
              <a:t> проводимые к 70-летию Победы в Великой Отечественной войне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906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FFFF00"/>
                </a:solidFill>
              </a:rPr>
              <a:t/>
            </a:r>
            <a:br>
              <a:rPr lang="ru-RU" sz="2200" b="1" dirty="0" smtClean="0">
                <a:solidFill>
                  <a:srgbClr val="FFFF00"/>
                </a:solidFill>
              </a:rPr>
            </a:br>
            <a:r>
              <a:rPr lang="ru-RU" sz="2200" b="1" dirty="0">
                <a:solidFill>
                  <a:srgbClr val="FFFF00"/>
                </a:solidFill>
              </a:rPr>
              <a:t/>
            </a:r>
            <a:br>
              <a:rPr lang="ru-RU" sz="2200" b="1" dirty="0">
                <a:solidFill>
                  <a:srgbClr val="FFFF00"/>
                </a:solidFill>
              </a:rPr>
            </a:br>
            <a:r>
              <a:rPr lang="ru-RU" sz="2200" b="1" dirty="0" smtClean="0">
                <a:solidFill>
                  <a:srgbClr val="FFFF00"/>
                </a:solidFill>
              </a:rPr>
              <a:t/>
            </a:r>
            <a:br>
              <a:rPr lang="ru-RU" sz="2200" b="1" dirty="0" smtClean="0">
                <a:solidFill>
                  <a:srgbClr val="FFFF00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 4 апреля 2015 </a:t>
            </a:r>
            <a:r>
              <a:rPr lang="ru-RU" sz="3100" b="1" dirty="0">
                <a:solidFill>
                  <a:schemeClr val="tx1"/>
                </a:solidFill>
              </a:rPr>
              <a:t>года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«С Вербным Воскресеньем…»</a:t>
            </a:r>
            <a:r>
              <a:rPr lang="ru-RU" sz="2700" b="1" dirty="0">
                <a:solidFill>
                  <a:srgbClr val="C00000"/>
                </a:solidFill>
              </a:rPr>
              <a:t/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prstClr val="black"/>
                </a:solidFill>
              </a:rPr>
              <a:t>(</a:t>
            </a:r>
            <a:r>
              <a:rPr lang="ru-RU" sz="2700" b="1" i="1" dirty="0">
                <a:solidFill>
                  <a:prstClr val="black"/>
                </a:solidFill>
              </a:rPr>
              <a:t>Благотворительное мероприятие в рамках 70-летия Победы в ВОВ «Поздравьте ветерана»)</a:t>
            </a:r>
            <a:r>
              <a:rPr lang="ru-RU" sz="2700" b="1" i="1" dirty="0">
                <a:solidFill>
                  <a:srgbClr val="C00000"/>
                </a:solidFill>
              </a:rPr>
              <a:t/>
            </a:r>
            <a:br>
              <a:rPr lang="ru-RU" sz="2700" b="1" i="1" dirty="0">
                <a:solidFill>
                  <a:srgbClr val="C00000"/>
                </a:solidFill>
              </a:rPr>
            </a:br>
            <a:r>
              <a:rPr lang="ru-RU" sz="2700" dirty="0"/>
              <a:t/>
            </a:r>
            <a:br>
              <a:rPr lang="ru-RU" sz="2700" dirty="0"/>
            </a:br>
            <a:endParaRPr lang="ru-RU" sz="2700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708400" y="1989138"/>
            <a:ext cx="5184775" cy="4137025"/>
          </a:xfrm>
        </p:spPr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rgbClr val="31B6FD"/>
              </a:buClr>
              <a:defRPr/>
            </a:pPr>
            <a:r>
              <a:rPr lang="ru-RU" b="1" dirty="0">
                <a:solidFill>
                  <a:srgbClr val="7030A0"/>
                </a:solidFill>
              </a:rPr>
              <a:t>С поздравительной программой </a:t>
            </a:r>
            <a:r>
              <a:rPr lang="ru-RU" b="1" dirty="0" smtClean="0">
                <a:solidFill>
                  <a:srgbClr val="7030A0"/>
                </a:solidFill>
              </a:rPr>
              <a:t> традиционного праздника «Вербное Воскресенье» посетили </a:t>
            </a:r>
            <a:r>
              <a:rPr lang="ru-RU" b="1" dirty="0">
                <a:solidFill>
                  <a:srgbClr val="7030A0"/>
                </a:solidFill>
              </a:rPr>
              <a:t>квартиры ветерана Великой Отечественной войны </a:t>
            </a:r>
            <a:r>
              <a:rPr lang="ru-RU" b="1" dirty="0" err="1">
                <a:solidFill>
                  <a:srgbClr val="7030A0"/>
                </a:solidFill>
              </a:rPr>
              <a:t>Валькова</a:t>
            </a:r>
            <a:r>
              <a:rPr lang="ru-RU" b="1" dirty="0">
                <a:solidFill>
                  <a:srgbClr val="7030A0"/>
                </a:solidFill>
              </a:rPr>
              <a:t> А.П., тружеников тыла </a:t>
            </a:r>
            <a:r>
              <a:rPr lang="ru-RU" b="1" dirty="0" err="1">
                <a:solidFill>
                  <a:srgbClr val="7030A0"/>
                </a:solidFill>
              </a:rPr>
              <a:t>Куусмаа</a:t>
            </a:r>
            <a:r>
              <a:rPr lang="ru-RU" b="1" dirty="0">
                <a:solidFill>
                  <a:srgbClr val="7030A0"/>
                </a:solidFill>
              </a:rPr>
              <a:t> И.Х. и Л.Л., Иванкову П.К.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31B6FD"/>
              </a:buClr>
              <a:defRPr/>
            </a:pPr>
            <a:r>
              <a:rPr lang="ru-RU" b="1" dirty="0" smtClean="0">
                <a:solidFill>
                  <a:srgbClr val="7030A0"/>
                </a:solidFill>
              </a:rPr>
              <a:t>Дети кружка «</a:t>
            </a:r>
            <a:r>
              <a:rPr lang="ru-RU" b="1" dirty="0" err="1" smtClean="0">
                <a:solidFill>
                  <a:srgbClr val="7030A0"/>
                </a:solidFill>
              </a:rPr>
              <a:t>Одаренок</a:t>
            </a:r>
            <a:r>
              <a:rPr lang="ru-RU" b="1" dirty="0" smtClean="0">
                <a:solidFill>
                  <a:srgbClr val="7030A0"/>
                </a:solidFill>
              </a:rPr>
              <a:t>» подарили ветеранам  украшенные своими руками </a:t>
            </a:r>
            <a:r>
              <a:rPr lang="ru-RU" b="1" dirty="0" err="1" smtClean="0">
                <a:solidFill>
                  <a:srgbClr val="7030A0"/>
                </a:solidFill>
              </a:rPr>
              <a:t>вербочки</a:t>
            </a:r>
            <a:r>
              <a:rPr lang="ru-RU" b="1" dirty="0" smtClean="0">
                <a:solidFill>
                  <a:srgbClr val="7030A0"/>
                </a:solidFill>
              </a:rPr>
              <a:t> и изготовленные открытки, прочли стихи и поздравили с праздником.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        Ответственный за мероприятие Кравчук Т.А.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508" name="Picture 2" descr="F:\Users\User\Desktop\ФОТО ВСЕ\ВСЕ МЕРОПРИЯТИЯ за 2015 год\2 КВАРТАЛ\Поздравили ветеранов с вербным 4.04\SDC183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475" y="4292600"/>
            <a:ext cx="27844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F:\Users\User\Desktop\ФОТО ВСЕ\ВСЕ МЕРОПРИЯТИЯ за 2015 год\2 КВАРТАЛ\Поздравили ветеранов с вербным 4.04\SDC183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1865313"/>
            <a:ext cx="29495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1358</TotalTime>
  <Words>1513</Words>
  <Application>Microsoft Office PowerPoint</Application>
  <PresentationFormat>Экран (4:3)</PresentationFormat>
  <Paragraphs>143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Arial</vt:lpstr>
      <vt:lpstr>Candara</vt:lpstr>
      <vt:lpstr>Symbol</vt:lpstr>
      <vt:lpstr>Calibri</vt:lpstr>
      <vt:lpstr>Times New Roman</vt:lpstr>
      <vt:lpstr>Волна</vt:lpstr>
      <vt:lpstr>Волна</vt:lpstr>
      <vt:lpstr>Волна</vt:lpstr>
      <vt:lpstr>Волна</vt:lpstr>
      <vt:lpstr>Волна</vt:lpstr>
      <vt:lpstr>Волна</vt:lpstr>
      <vt:lpstr>Волна</vt:lpstr>
      <vt:lpstr>Слайд 1</vt:lpstr>
      <vt:lpstr>4апреля 2015 года познавательное мероприятие для школьников  «Праздник Вербного Воскресенья»</vt:lpstr>
      <vt:lpstr> 5 апреля 2015 года  «Бриллиантовая рука…» (Районный фестиваль юмора «Деревенская скамейка» )</vt:lpstr>
      <vt:lpstr>8 апреля 2015 года гастроли в Гришкино с программой по творчеству М.Исаковского</vt:lpstr>
      <vt:lpstr>12 апреля 2015 года обрядовый праздник для детей «Светлый праздник Пасхи»</vt:lpstr>
      <vt:lpstr>12 апреля 2015 года чаепитие с пасхальной выпечкой с детьми «Пасхальный пир»</vt:lpstr>
      <vt:lpstr>12 апреля 2015 года чаепитие для взрослых «Пасхальные посиделки»</vt:lpstr>
      <vt:lpstr>Слайд 8</vt:lpstr>
      <vt:lpstr>    4 апреля 2015 года «С Вербным Воскресеньем…» (Благотворительное мероприятие в рамках 70-летия Победы в ВОВ «Поздравьте ветерана»)  </vt:lpstr>
      <vt:lpstr>Выставка поделок и рисунков  «Война и Победа глазами детей»</vt:lpstr>
      <vt:lpstr>Оформление сцены и фойе</vt:lpstr>
      <vt:lpstr>29 апреля 2015 года концертная программа к 70-летию Победы в ВОВ «Гордимся, чтим и помним»</vt:lpstr>
      <vt:lpstr>Слайд 13</vt:lpstr>
      <vt:lpstr>Слайд 14</vt:lpstr>
      <vt:lpstr>26 апреля, 5 маЯ 2015 года уборка территории памятника в рамках  акции  «Блогер против мусора»</vt:lpstr>
      <vt:lpstr> 9 мая 2015 года поздравление тружеников тыла на дому «Катюша поздравляет!»</vt:lpstr>
      <vt:lpstr> 9 мая 2015 года митинг у памятника погибшим воинам-землякам « Когда стою у Вечного огня» </vt:lpstr>
      <vt:lpstr>      9 мая 2015 года народное гуляние « Отпразднуем Победу!»     </vt:lpstr>
      <vt:lpstr>Спортивные состязания в честь                               Дня ПОБЕДЫ</vt:lpstr>
      <vt:lpstr>29 мая 2015 года театрализованный праздник               «До свидания, детский сад!» </vt:lpstr>
      <vt:lpstr>31 мая 2015 года районная выставка декоративно-прикладного искусства          «Мир добрых вещей»</vt:lpstr>
      <vt:lpstr>1 июня  2015 года                        театрализованный праздник к Дню защиты детей               «Как Емеля в лето не верил»</vt:lpstr>
      <vt:lpstr>Слайд 23</vt:lpstr>
      <vt:lpstr>12 июня 2015 года познавательно-игровая программа для детей «Моя Родина -Россия»</vt:lpstr>
      <vt:lpstr> 14 июня 2015 года выставка  работ и поделок своими руками «Игрушка-матрешка» </vt:lpstr>
      <vt:lpstr>   14 июня 2015 г.  Конкурсная развлекательная программа для школьников «Наша русская матрешка»                     </vt:lpstr>
      <vt:lpstr>17 июня 2015 года выставка декоративно-прикладного искусства           «Мир добрых вещей»</vt:lpstr>
      <vt:lpstr>Проведение юбилейных вечеров</vt:lpstr>
      <vt:lpstr> Мероприятия,           проводимые в кружках и клубах по интересам                      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129</cp:revision>
  <dcterms:created xsi:type="dcterms:W3CDTF">2015-07-17T13:43:04Z</dcterms:created>
  <dcterms:modified xsi:type="dcterms:W3CDTF">2015-08-03T03:59:54Z</dcterms:modified>
</cp:coreProperties>
</file>