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263" r:id="rId2"/>
    <p:sldId id="257" r:id="rId3"/>
    <p:sldId id="258" r:id="rId4"/>
    <p:sldId id="259" r:id="rId5"/>
    <p:sldId id="260" r:id="rId6"/>
    <p:sldId id="281" r:id="rId7"/>
    <p:sldId id="262" r:id="rId8"/>
    <p:sldId id="261" r:id="rId9"/>
    <p:sldId id="282" r:id="rId10"/>
    <p:sldId id="285" r:id="rId11"/>
    <p:sldId id="286" r:id="rId12"/>
    <p:sldId id="277" r:id="rId13"/>
    <p:sldId id="278" r:id="rId14"/>
    <p:sldId id="279" r:id="rId15"/>
    <p:sldId id="264" r:id="rId16"/>
    <p:sldId id="265" r:id="rId17"/>
    <p:sldId id="266" r:id="rId18"/>
    <p:sldId id="268" r:id="rId19"/>
    <p:sldId id="270" r:id="rId20"/>
    <p:sldId id="272" r:id="rId21"/>
    <p:sldId id="291" r:id="rId22"/>
    <p:sldId id="274" r:id="rId23"/>
    <p:sldId id="271" r:id="rId24"/>
    <p:sldId id="295" r:id="rId25"/>
    <p:sldId id="284" r:id="rId26"/>
    <p:sldId id="288" r:id="rId27"/>
    <p:sldId id="289" r:id="rId28"/>
    <p:sldId id="290" r:id="rId29"/>
    <p:sldId id="283" r:id="rId30"/>
    <p:sldId id="292" r:id="rId31"/>
    <p:sldId id="293" r:id="rId32"/>
    <p:sldId id="294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66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42" autoAdjust="0"/>
  </p:normalViewPr>
  <p:slideViewPr>
    <p:cSldViewPr>
      <p:cViewPr varScale="1">
        <p:scale>
          <a:sx n="73" d="100"/>
          <a:sy n="73" d="100"/>
        </p:scale>
        <p:origin x="-42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0C55765-51F8-4170-BBBE-A95A12532292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7C83D13-CE7B-47ED-ACB7-8B6E3616DA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FAA334-4B14-48C4-84EA-E63FA8B9ABA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rizon.png"/>
          <p:cNvPicPr>
            <a:picLocks noChangeAspect="1"/>
          </p:cNvPicPr>
          <p:nvPr/>
        </p:nvPicPr>
        <p:blipFill>
          <a:blip r:embed="rId2"/>
          <a:srcRect t="33333"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ECBA9-1A98-4563-B129-15D059A93399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06707-DE54-4E3A-980B-CF7C56CB7C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18228-A54C-4877-B647-1AF99B8B5B8D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50330-17C9-4DEA-A171-6B9F4661F5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AABE3-8CEE-441C-AABE-FB110D789DE7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34D5D-2640-46D3-B426-A1DC1AF4D8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5CC88-BE9F-4AE9-85D0-52EB6687D648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6B1D8-776F-4F30-B2BC-CB6B96E15B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F78CD-DABF-4562-AEC0-D6146C5E3059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9A549-70C6-47BA-B95E-AEDBB5D9CA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B283D-F5E0-42CE-8B26-935FEF1347C7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7F664-23A1-46AC-9C42-6287631A3B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EE22D-FD42-408A-8FB0-74AAD0450182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7A34-2735-49BB-AF25-23BEF27259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B2665-1D10-4C26-A8B4-40FCAD636926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3D3CF-FFAE-4378-8FD1-C912CCCC9A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97787-4B72-439F-9399-4EDD51B10E64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DE39C-7663-4402-9C7B-7A874690FA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091F9-D3E1-4B5E-B425-0B232AC308DA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7E8B7-1BF7-4698-BACE-BA9BCBBCF9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riz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D5C97-5A80-4E05-8337-6EFF12FA84F2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92472-9D4B-49F2-BA8A-22FA20BE17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bg2">
                <a:tint val="96000"/>
                <a:shade val="100000"/>
                <a:alpha val="100000"/>
                <a:satMod val="180000"/>
              </a:schemeClr>
            </a:gs>
            <a:gs pos="5000">
              <a:schemeClr val="bg2">
                <a:tint val="100000"/>
                <a:shade val="100000"/>
                <a:satMod val="150000"/>
                <a:alpha val="27000"/>
              </a:schemeClr>
            </a:gs>
            <a:gs pos="3000">
              <a:srgbClr val="FFAF01"/>
            </a:gs>
            <a:gs pos="100000">
              <a:srgbClr val="00B05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orizon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trike="noStrike" spc="6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77D4F4-B6AD-4AC8-8A91-BB4E02D76470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cap="all" spc="6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B8E539-1641-4892-80D0-83CD831D42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4" r:id="rId3"/>
    <p:sldLayoutId id="2147483693" r:id="rId4"/>
    <p:sldLayoutId id="2147483692" r:id="rId5"/>
    <p:sldLayoutId id="2147483691" r:id="rId6"/>
    <p:sldLayoutId id="2147483690" r:id="rId7"/>
    <p:sldLayoutId id="2147483689" r:id="rId8"/>
    <p:sldLayoutId id="2147483697" r:id="rId9"/>
    <p:sldLayoutId id="2147483688" r:id="rId10"/>
    <p:sldLayoutId id="214748368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2.jpeg"/><Relationship Id="rId7" Type="http://schemas.openxmlformats.org/officeDocument/2006/relationships/image" Target="../media/image98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3.jpeg"/><Relationship Id="rId9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 descr="F:\Users\User\Desktop\КЛУБ\Новая папка\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20750" y="188913"/>
            <a:ext cx="7056438" cy="3816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Отчет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о работе МКУК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«</a:t>
            </a:r>
            <a:r>
              <a:rPr lang="ru-RU" sz="5400" b="1" i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Чаинский</a:t>
            </a:r>
            <a:endParaRPr lang="ru-RU" sz="5400" b="1" i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 ЦК и Д»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44563" y="4221163"/>
            <a:ext cx="7324725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kern="0" dirty="0">
                <a:latin typeface="Calibri"/>
                <a:ea typeface="+mj-ea"/>
                <a:cs typeface="+mj-cs"/>
              </a:rPr>
              <a:t>за 4 квартал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kern="0" dirty="0">
                <a:latin typeface="Calibri"/>
                <a:ea typeface="+mj-ea"/>
                <a:cs typeface="+mj-cs"/>
              </a:rPr>
              <a:t>2015 года</a:t>
            </a:r>
            <a:endParaRPr lang="ru-RU" sz="6000" i="1" kern="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1052513"/>
            <a:ext cx="79248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i="1" kern="0" cap="none" spc="0" dirty="0" smtClean="0">
                <a:solidFill>
                  <a:srgbClr val="FF0000"/>
                </a:solidFill>
                <a:latin typeface="Candara"/>
              </a:rPr>
              <a:t>7 </a:t>
            </a:r>
            <a:r>
              <a:rPr lang="ru-RU" sz="2800" b="1" i="1" kern="0" cap="none" spc="0" dirty="0">
                <a:solidFill>
                  <a:srgbClr val="FF0000"/>
                </a:solidFill>
                <a:latin typeface="Candara"/>
              </a:rPr>
              <a:t>октября 2015 года</a:t>
            </a:r>
            <a:br>
              <a:rPr lang="ru-RU" sz="2800" b="1" i="1" kern="0" cap="none" spc="0" dirty="0">
                <a:solidFill>
                  <a:srgbClr val="FF0000"/>
                </a:solidFill>
                <a:latin typeface="Candara"/>
              </a:rPr>
            </a:br>
            <a:r>
              <a:rPr lang="ru-RU" sz="2400" b="1" i="1" kern="0" cap="none" spc="0" dirty="0">
                <a:solidFill>
                  <a:srgbClr val="000099"/>
                </a:solidFill>
                <a:latin typeface="Candara"/>
              </a:rPr>
              <a:t>выставка </a:t>
            </a:r>
            <a:r>
              <a:rPr lang="ru-RU" sz="2400" b="1" i="1" kern="0" cap="none" spc="0" dirty="0" smtClean="0">
                <a:solidFill>
                  <a:srgbClr val="000099"/>
                </a:solidFill>
                <a:latin typeface="Candara"/>
              </a:rPr>
              <a:t>детских поделок из овощей, цветов, сухоцветов</a:t>
            </a:r>
            <a:br>
              <a:rPr lang="ru-RU" sz="2400" b="1" i="1" kern="0" cap="none" spc="0" dirty="0" smtClean="0">
                <a:solidFill>
                  <a:srgbClr val="000099"/>
                </a:solidFill>
                <a:latin typeface="Candara"/>
              </a:rPr>
            </a:br>
            <a:r>
              <a:rPr lang="ru-RU" sz="2400" b="1" i="1" kern="0" cap="none" spc="0" dirty="0" smtClean="0">
                <a:solidFill>
                  <a:srgbClr val="000099"/>
                </a:solidFill>
                <a:latin typeface="Candara"/>
              </a:rPr>
              <a:t> </a:t>
            </a:r>
            <a:r>
              <a:rPr lang="ru-RU" sz="2800" b="1" kern="0" cap="none" spc="0" dirty="0" smtClean="0">
                <a:solidFill>
                  <a:srgbClr val="FF0000"/>
                </a:solidFill>
                <a:latin typeface="Candara"/>
              </a:rPr>
              <a:t>«Кудесница Осень»</a:t>
            </a:r>
            <a:r>
              <a:rPr lang="ru-RU" sz="2800" kern="0" cap="none" spc="0" dirty="0">
                <a:solidFill>
                  <a:srgbClr val="FF0000"/>
                </a:solidFill>
              </a:rPr>
              <a:t/>
            </a:r>
            <a:br>
              <a:rPr lang="ru-RU" sz="2800" kern="0" cap="none" spc="0" dirty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635375" y="1901825"/>
            <a:ext cx="5018088" cy="4114800"/>
          </a:xfrm>
        </p:spPr>
        <p:txBody>
          <a:bodyPr>
            <a:normAutofit lnSpcReduction="10000"/>
          </a:bodyPr>
          <a:lstStyle/>
          <a:p>
            <a:pPr eaLnBrk="1" fontAlgn="auto" hangingPunct="1">
              <a:buFont typeface="Arial" pitchFamily="34" charset="0"/>
              <a:buChar char="•"/>
              <a:defRPr/>
            </a:pPr>
            <a:r>
              <a:rPr lang="ru-RU" sz="2000" b="1" i="1" dirty="0" smtClean="0">
                <a:solidFill>
                  <a:srgbClr val="000099"/>
                </a:solidFill>
              </a:rPr>
              <a:t>Были  изготовлены детьми,  вместе с учителем и родителями, различные поделки, с использованием природного материала: листьев, цветов,  сучков, грибов, ягод, овощей, шишек…</a:t>
            </a:r>
          </a:p>
          <a:p>
            <a:pPr eaLnBrk="1" fontAlgn="auto" hangingPunct="1">
              <a:buFont typeface="Arial" pitchFamily="34" charset="0"/>
              <a:buChar char="•"/>
              <a:defRPr/>
            </a:pPr>
            <a:r>
              <a:rPr lang="ru-RU" sz="2000" b="1" i="1" dirty="0" smtClean="0">
                <a:solidFill>
                  <a:srgbClr val="000099"/>
                </a:solidFill>
              </a:rPr>
              <a:t>Всех ребят, принявших участие в выставки, поощрили сувенирами.</a:t>
            </a:r>
            <a:endParaRPr lang="ru-RU" sz="2000" b="1" i="1" dirty="0">
              <a:solidFill>
                <a:srgbClr val="000099"/>
              </a:solidFill>
            </a:endParaRPr>
          </a:p>
          <a:p>
            <a:pPr eaLnBrk="1" fontAlgn="auto" hangingPunct="1">
              <a:buFont typeface="Arial" pitchFamily="34" charset="0"/>
              <a:buChar char="•"/>
              <a:defRPr/>
            </a:pPr>
            <a:r>
              <a:rPr lang="ru-RU" sz="2000" b="1" i="1" dirty="0" smtClean="0">
                <a:solidFill>
                  <a:srgbClr val="000099"/>
                </a:solidFill>
              </a:rPr>
              <a:t>Ответственные за подготовку </a:t>
            </a:r>
            <a:r>
              <a:rPr lang="ru-RU" sz="2000" b="1" i="1" dirty="0" err="1" smtClean="0">
                <a:solidFill>
                  <a:srgbClr val="000099"/>
                </a:solidFill>
              </a:rPr>
              <a:t>культорганизатор</a:t>
            </a:r>
            <a:r>
              <a:rPr lang="ru-RU" sz="2000" b="1" i="1" dirty="0" smtClean="0">
                <a:solidFill>
                  <a:srgbClr val="000099"/>
                </a:solidFill>
              </a:rPr>
              <a:t> Кравчук Т.А.,      учитель </a:t>
            </a:r>
            <a:r>
              <a:rPr lang="ru-RU" sz="2000" b="1" i="1" dirty="0">
                <a:solidFill>
                  <a:srgbClr val="000099"/>
                </a:solidFill>
              </a:rPr>
              <a:t>Семина О.М</a:t>
            </a:r>
            <a:r>
              <a:rPr lang="ru-RU" sz="2000" b="1" i="1" dirty="0" smtClean="0">
                <a:solidFill>
                  <a:srgbClr val="000099"/>
                </a:solidFill>
              </a:rPr>
              <a:t>.</a:t>
            </a:r>
            <a:endParaRPr lang="ru-RU" sz="2000" b="1" i="1" dirty="0">
              <a:solidFill>
                <a:srgbClr val="000099"/>
              </a:solidFill>
            </a:endParaRPr>
          </a:p>
          <a:p>
            <a:pPr eaLnBrk="1" fontAlgn="auto" hangingPunct="1">
              <a:buFont typeface="Arial" pitchFamily="34" charset="0"/>
              <a:buChar char="•"/>
              <a:defRPr/>
            </a:pPr>
            <a:endParaRPr lang="ru-RU" sz="2000" b="1" dirty="0" smtClean="0"/>
          </a:p>
          <a:p>
            <a:pPr marL="0" indent="0" eaLnBrk="1" fontAlgn="auto" hangingPunct="1">
              <a:buFont typeface="Arial" pitchFamily="34" charset="0"/>
              <a:buNone/>
              <a:defRPr/>
            </a:pPr>
            <a:r>
              <a:rPr lang="ru-RU" sz="2000" b="1" dirty="0"/>
              <a:t> </a:t>
            </a:r>
            <a:r>
              <a:rPr lang="ru-RU" sz="2000" b="1" dirty="0" smtClean="0"/>
              <a:t>      </a:t>
            </a:r>
            <a:endParaRPr lang="ru-RU" sz="2000" b="1" dirty="0"/>
          </a:p>
        </p:txBody>
      </p:sp>
      <p:pic>
        <p:nvPicPr>
          <p:cNvPr id="23555" name="Picture 2" descr="F:\Users\User\Desktop\ФОТО ВСЕ\1. ВСЕ МЕРОПРИЯТИЯ за 2015 год\праздник осени школы\SDC192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3" y="3224213"/>
            <a:ext cx="28067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 descr="F:\Users\User\Desktop\ФОТО ВСЕ\1. ВСЕ МЕРОПРИЯТИЯ за 2015 год\праздник осени школы\SDC192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5457825"/>
            <a:ext cx="1512888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 descr="F:\Users\User\Desktop\ФОТО ВСЕ\1. ВСЕ МЕРОПРИЯТИЯ за 2015 год\праздник осени школы\SDC192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5457825"/>
            <a:ext cx="15208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2" descr="F:\Users\User\Desktop\ФОТО ВСЕ\1. ВСЕ МЕРОПРИЯТИЯ за 2015 год\праздник осени школы\SDC192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8175" y="5492750"/>
            <a:ext cx="1573213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3" descr="F:\Users\User\Desktop\ФОТО ВСЕ\1. ВСЕ МЕРОПРИЯТИЯ за 2015 год\праздник осени школы\SDC1922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1725" y="5487988"/>
            <a:ext cx="1490663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14" descr="F:\Users\User\Desktop\ФОТО ВСЕ\1. ВСЕ МЕРОПРИЯТИЯ за 2015 год\праздник осени школы\SDC1922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4950" y="5516563"/>
            <a:ext cx="1439863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5" descr="F:\Users\User\Desktop\ФОТО ВСЕ\1. ВСЕ МЕРОПРИЯТИЯ за 2015 год\праздник осени школы\SDC1923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950913"/>
            <a:ext cx="2773363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013" y="549275"/>
            <a:ext cx="88201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i="1" kern="0" cap="none" spc="0" dirty="0" smtClean="0">
                <a:solidFill>
                  <a:srgbClr val="FF0000"/>
                </a:solidFill>
                <a:latin typeface="Candara"/>
              </a:rPr>
              <a:t>7 октября 2015 года</a:t>
            </a:r>
            <a:br>
              <a:rPr lang="ru-RU" sz="2800" b="1" i="1" kern="0" cap="none" spc="0" dirty="0" smtClean="0">
                <a:solidFill>
                  <a:srgbClr val="FF0000"/>
                </a:solidFill>
                <a:latin typeface="Candara"/>
              </a:rPr>
            </a:br>
            <a:r>
              <a:rPr lang="ru-RU" sz="2400" b="1" i="1" kern="0" cap="none" spc="0" dirty="0" smtClean="0">
                <a:solidFill>
                  <a:srgbClr val="000099"/>
                </a:solidFill>
                <a:latin typeface="Candara"/>
              </a:rPr>
              <a:t>праздник Осени для школьников</a:t>
            </a:r>
            <a:r>
              <a:rPr lang="ru-RU" sz="2800" b="1" i="1" kern="0" cap="none" spc="0" dirty="0" smtClean="0">
                <a:solidFill>
                  <a:srgbClr val="000099"/>
                </a:solidFill>
                <a:latin typeface="Candara"/>
              </a:rPr>
              <a:t/>
            </a:r>
            <a:br>
              <a:rPr lang="ru-RU" sz="2800" b="1" i="1" kern="0" cap="none" spc="0" dirty="0" smtClean="0">
                <a:solidFill>
                  <a:srgbClr val="000099"/>
                </a:solidFill>
                <a:latin typeface="Candara"/>
              </a:rPr>
            </a:br>
            <a:r>
              <a:rPr lang="ru-RU" sz="2800" b="1" kern="0" cap="none" spc="0" dirty="0" smtClean="0">
                <a:solidFill>
                  <a:srgbClr val="FF0000"/>
                </a:solidFill>
                <a:latin typeface="Candara"/>
              </a:rPr>
              <a:t>«Здравствуй, осень золотая»</a:t>
            </a:r>
            <a:r>
              <a:rPr lang="ru-RU" sz="2800" kern="0" cap="none" spc="0" dirty="0" smtClean="0">
                <a:solidFill>
                  <a:srgbClr val="FF0000"/>
                </a:solidFill>
              </a:rPr>
              <a:t/>
            </a:r>
            <a:br>
              <a:rPr lang="ru-RU" sz="2800" kern="0" cap="none" spc="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39725" y="3089275"/>
            <a:ext cx="8424863" cy="1944688"/>
          </a:xfrm>
        </p:spPr>
        <p:txBody>
          <a:bodyPr/>
          <a:lstStyle/>
          <a:p>
            <a:pPr marL="0" indent="0" algn="ctr" eaLnBrk="1" fontAlgn="auto" hangingPunct="1">
              <a:buFont typeface="Arial" pitchFamily="34" charset="0"/>
              <a:buNone/>
              <a:defRPr/>
            </a:pPr>
            <a:r>
              <a:rPr lang="ru-RU" sz="1800" b="1" i="1" dirty="0" smtClean="0">
                <a:solidFill>
                  <a:srgbClr val="000099"/>
                </a:solidFill>
              </a:rPr>
              <a:t>Ребята читали стихи об осени, пословицы, загадывали загадки.  </a:t>
            </a:r>
            <a:r>
              <a:rPr lang="ru-RU" sz="1800" b="1" i="1" dirty="0">
                <a:solidFill>
                  <a:srgbClr val="000099"/>
                </a:solidFill>
              </a:rPr>
              <a:t>Узнали много нового о появлении блюд из </a:t>
            </a:r>
            <a:r>
              <a:rPr lang="ru-RU" sz="1800" b="1" i="1" dirty="0" smtClean="0">
                <a:solidFill>
                  <a:srgbClr val="000099"/>
                </a:solidFill>
              </a:rPr>
              <a:t>овощей: </a:t>
            </a:r>
            <a:r>
              <a:rPr lang="ru-RU" sz="1800" b="1" i="1" dirty="0">
                <a:solidFill>
                  <a:srgbClr val="000099"/>
                </a:solidFill>
              </a:rPr>
              <a:t>когда начали использовать картофель, свеклу, томаты и другие овощи в </a:t>
            </a:r>
            <a:r>
              <a:rPr lang="ru-RU" sz="1800" b="1" i="1" dirty="0" smtClean="0">
                <a:solidFill>
                  <a:srgbClr val="000099"/>
                </a:solidFill>
              </a:rPr>
              <a:t>пищу.</a:t>
            </a:r>
          </a:p>
          <a:p>
            <a:pPr marL="0" indent="0" eaLnBrk="1" fontAlgn="auto" hangingPunct="1">
              <a:buFont typeface="Arial" pitchFamily="34" charset="0"/>
              <a:buNone/>
              <a:defRPr/>
            </a:pPr>
            <a:endParaRPr lang="ru-RU" sz="1800" b="1" dirty="0" smtClean="0">
              <a:solidFill>
                <a:srgbClr val="000099"/>
              </a:solidFill>
            </a:endParaRPr>
          </a:p>
          <a:p>
            <a:pPr eaLnBrk="1" fontAlgn="auto" hangingPunct="1"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24579" name="Picture 2" descr="F:\Users\User\Desktop\ФОТО ВСЕ\1. ВСЕ МЕРОПРИЯТИЯ за 2015 год\праздник осени школы\SDC192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725" y="1268413"/>
            <a:ext cx="2370138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F:\Users\User\Desktop\ФОТО ВСЕ\1. ВСЕ МЕРОПРИЯТИЯ за 2015 год\праздник осени школы\SDC192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175" y="4292600"/>
            <a:ext cx="2154238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F:\Users\User\Desktop\ФОТО ВСЕ\1. ВСЕ МЕРОПРИЯТИЯ за 2015 год\праздник осени школы\SDC19251 - копи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9088" y="4292600"/>
            <a:ext cx="2306637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7" descr="F:\Users\User\Desktop\ФОТО ВСЕ\1. ВСЕ МЕРОПРИЯТИЯ за 2015 год\праздник осени школы\SDC1926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3638" y="1257300"/>
            <a:ext cx="2386012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39825" y="6021388"/>
            <a:ext cx="72485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defRPr/>
            </a:pPr>
            <a:r>
              <a:rPr lang="ru-RU" sz="2000" b="1" spc="30" dirty="0">
                <a:solidFill>
                  <a:srgbClr val="C00000"/>
                </a:solidFill>
                <a:latin typeface="+mj-lt"/>
                <a:cs typeface="+mn-cs"/>
              </a:rPr>
              <a:t>Ответственный за проведение Кравчук Т.А., Семина О.М.</a:t>
            </a:r>
            <a:br>
              <a:rPr lang="ru-RU" sz="2000" b="1" spc="30" dirty="0">
                <a:solidFill>
                  <a:srgbClr val="C00000"/>
                </a:solidFill>
                <a:latin typeface="+mj-lt"/>
                <a:cs typeface="+mn-cs"/>
              </a:rPr>
            </a:br>
            <a:r>
              <a:rPr lang="ru-RU" sz="2000" b="1" spc="30" dirty="0">
                <a:solidFill>
                  <a:srgbClr val="C00000"/>
                </a:solidFill>
                <a:latin typeface="+mj-lt"/>
                <a:cs typeface="+mn-cs"/>
              </a:rPr>
              <a:t>Спонсор мероприятия Семина О.М.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60588" y="4165600"/>
            <a:ext cx="45085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defRPr/>
            </a:pPr>
            <a:r>
              <a:rPr lang="ru-RU" b="1" i="1" spc="30" dirty="0">
                <a:solidFill>
                  <a:srgbClr val="000099"/>
                </a:solidFill>
                <a:latin typeface="+mn-lt"/>
                <a:cs typeface="+mn-cs"/>
              </a:rPr>
              <a:t>Все с интересом участвовали в игровой программе:  «Кто быстрее уберет картофель», «Кто быстрее из прутьев  свяжет веник», «Кто больше назовет блюд из овощей», «Какие овощи  нужны для винегрета» и т.д.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90825" y="1268413"/>
            <a:ext cx="3438525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defRPr/>
            </a:pPr>
            <a:r>
              <a:rPr lang="ru-RU" sz="2000" b="1" i="1" spc="30" dirty="0">
                <a:solidFill>
                  <a:srgbClr val="000099"/>
                </a:solidFill>
                <a:latin typeface="+mn-lt"/>
                <a:cs typeface="+mn-cs"/>
              </a:rPr>
              <a:t>С ребятами начальных классов проведен праздник Осени с чаепитием, развлекательной и игровой программой.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1125538"/>
            <a:ext cx="82804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kern="0" cap="none" spc="0" dirty="0" smtClean="0">
                <a:solidFill>
                  <a:srgbClr val="FF0000"/>
                </a:solidFill>
                <a:latin typeface="Candara"/>
              </a:rPr>
              <a:t> </a:t>
            </a:r>
            <a:r>
              <a:rPr lang="ru-RU" sz="2800" b="1" i="1" kern="0" cap="none" spc="0" dirty="0" smtClean="0">
                <a:solidFill>
                  <a:srgbClr val="FF0000"/>
                </a:solidFill>
                <a:latin typeface="Candara"/>
              </a:rPr>
              <a:t>10 ноября 2015 года</a:t>
            </a:r>
            <a:br>
              <a:rPr lang="ru-RU" sz="2800" b="1" i="1" kern="0" cap="none" spc="0" dirty="0" smtClean="0">
                <a:solidFill>
                  <a:srgbClr val="FF0000"/>
                </a:solidFill>
                <a:latin typeface="Candara"/>
              </a:rPr>
            </a:br>
            <a:r>
              <a:rPr lang="ru-RU" sz="2400" b="1" i="1" kern="0" cap="none" spc="0" dirty="0" smtClean="0">
                <a:solidFill>
                  <a:srgbClr val="000099"/>
                </a:solidFill>
                <a:latin typeface="Candara"/>
              </a:rPr>
              <a:t>конкурс рисунков, посвященных 120-летию со дня рождения </a:t>
            </a:r>
            <a:r>
              <a:rPr lang="ru-RU" sz="2400" b="1" i="1" kern="0" cap="none" spc="0" dirty="0" err="1" smtClean="0">
                <a:solidFill>
                  <a:srgbClr val="000099"/>
                </a:solidFill>
                <a:latin typeface="Candara"/>
              </a:rPr>
              <a:t>С.А.Есенина</a:t>
            </a:r>
            <a:r>
              <a:rPr lang="ru-RU" sz="2400" b="1" i="1" kern="0" cap="none" spc="0" dirty="0" smtClean="0">
                <a:solidFill>
                  <a:prstClr val="black"/>
                </a:solidFill>
                <a:latin typeface="Candara"/>
              </a:rPr>
              <a:t/>
            </a:r>
            <a:br>
              <a:rPr lang="ru-RU" sz="2400" b="1" i="1" kern="0" cap="none" spc="0" dirty="0" smtClean="0">
                <a:solidFill>
                  <a:prstClr val="black"/>
                </a:solidFill>
                <a:latin typeface="Candara"/>
              </a:rPr>
            </a:br>
            <a:r>
              <a:rPr lang="ru-RU" sz="2400" b="1" i="1" kern="0" cap="none" spc="0" dirty="0" smtClean="0">
                <a:solidFill>
                  <a:prstClr val="black"/>
                </a:solidFill>
                <a:latin typeface="Candara"/>
              </a:rPr>
              <a:t>                                </a:t>
            </a:r>
            <a:r>
              <a:rPr lang="ru-RU" sz="2800" b="1" kern="0" cap="none" spc="0" dirty="0" smtClean="0">
                <a:solidFill>
                  <a:srgbClr val="FF0000"/>
                </a:solidFill>
                <a:latin typeface="Candara"/>
              </a:rPr>
              <a:t>«Стихи в рисунках Сергея Есенина»</a:t>
            </a:r>
            <a:r>
              <a:rPr lang="ru-RU" sz="2800" kern="0" cap="none" spc="0" dirty="0" smtClean="0">
                <a:solidFill>
                  <a:sysClr val="windowText" lastClr="000000"/>
                </a:solidFill>
              </a:rPr>
              <a:t/>
            </a:r>
            <a:br>
              <a:rPr lang="ru-RU" sz="2800" kern="0" cap="none" spc="0" dirty="0" smtClean="0">
                <a:solidFill>
                  <a:sysClr val="windowText" lastClr="000000"/>
                </a:solidFill>
              </a:rPr>
            </a:br>
            <a:endParaRPr lang="ru-RU" dirty="0"/>
          </a:p>
        </p:txBody>
      </p:sp>
      <p:pic>
        <p:nvPicPr>
          <p:cNvPr id="26626" name="Picture 3" descr="F:\Users\User\Desktop\ФОТО ВСЕ\1. ВСЕ МЕРОПРИЯТИЯ за 2015 год\4 квартал 2015 г\фото Есенина вечер\SAM_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500438"/>
            <a:ext cx="605948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F:\Users\User\Desktop\КЛУБ\сертификат\сертифик 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4248150"/>
            <a:ext cx="2022475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Прямоугольник 2"/>
          <p:cNvSpPr>
            <a:spLocks noChangeArrowheads="1"/>
          </p:cNvSpPr>
          <p:nvPr/>
        </p:nvSpPr>
        <p:spPr bwMode="auto">
          <a:xfrm>
            <a:off x="3203575" y="1916113"/>
            <a:ext cx="561657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latin typeface="Arial Narrow" pitchFamily="34" charset="0"/>
              </a:rPr>
              <a:t>Дети иллюстрировали стихотворения русского поэта Сергея Есенина…</a:t>
            </a:r>
          </a:p>
          <a:p>
            <a:pPr algn="ctr"/>
            <a:r>
              <a:rPr lang="ru-RU" sz="2400" b="1" i="1">
                <a:latin typeface="Arial Narrow" pitchFamily="34" charset="0"/>
              </a:rPr>
              <a:t>За участие в конкурсе рисунков каждому были вручены сертификаты </a:t>
            </a:r>
          </a:p>
          <a:p>
            <a:r>
              <a:rPr lang="ru-RU" sz="2400" b="1" i="1">
                <a:latin typeface="Arial Narrow" pitchFamily="34" charset="0"/>
              </a:rPr>
              <a:t>                                               и сувениры. </a:t>
            </a:r>
          </a:p>
        </p:txBody>
      </p:sp>
      <p:pic>
        <p:nvPicPr>
          <p:cNvPr id="26629" name="Picture 4" descr="F:\Users\User\Desktop\МОЁ-Ё\творчество\ПОРТРЕТЫ Есенина\128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338263"/>
            <a:ext cx="2376488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Прямоугольник 3"/>
          <p:cNvSpPr>
            <a:spLocks noChangeArrowheads="1"/>
          </p:cNvSpPr>
          <p:nvPr/>
        </p:nvSpPr>
        <p:spPr bwMode="auto">
          <a:xfrm>
            <a:off x="323850" y="6232525"/>
            <a:ext cx="87931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Arial Narrow" pitchFamily="34" charset="0"/>
              </a:rPr>
              <a:t>Ответственный за мероприятие культорганизатор Кравчук Т.А.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1196975"/>
            <a:ext cx="7924800" cy="1143000"/>
          </a:xfrm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cap="none" spc="0" dirty="0">
                <a:solidFill>
                  <a:srgbClr val="FF0000"/>
                </a:solidFill>
                <a:latin typeface="Candara"/>
                <a:ea typeface="+mn-ea"/>
                <a:cs typeface="+mn-cs"/>
              </a:rPr>
              <a:t> </a:t>
            </a:r>
            <a:r>
              <a:rPr lang="ru-RU" sz="2800" b="1" i="1" kern="0" cap="none" spc="0" dirty="0" smtClean="0">
                <a:solidFill>
                  <a:srgbClr val="FF0000"/>
                </a:solidFill>
                <a:latin typeface="Candara"/>
                <a:ea typeface="+mn-ea"/>
                <a:cs typeface="+mn-cs"/>
              </a:rPr>
              <a:t>11 ноября </a:t>
            </a:r>
            <a:r>
              <a:rPr lang="ru-RU" sz="2800" b="1" i="1" kern="0" cap="none" spc="0" dirty="0">
                <a:solidFill>
                  <a:srgbClr val="FF0000"/>
                </a:solidFill>
                <a:latin typeface="Candara"/>
                <a:ea typeface="+mn-ea"/>
                <a:cs typeface="+mn-cs"/>
              </a:rPr>
              <a:t>2015 года</a:t>
            </a:r>
            <a:br>
              <a:rPr lang="ru-RU" sz="2800" b="1" i="1" kern="0" cap="none" spc="0" dirty="0">
                <a:solidFill>
                  <a:srgbClr val="FF0000"/>
                </a:solidFill>
                <a:latin typeface="Candara"/>
                <a:ea typeface="+mn-ea"/>
                <a:cs typeface="+mn-cs"/>
              </a:rPr>
            </a:br>
            <a:r>
              <a:rPr lang="ru-RU" sz="2400" b="1" i="1" kern="0" cap="none" spc="0" dirty="0" smtClean="0">
                <a:solidFill>
                  <a:srgbClr val="000099"/>
                </a:solidFill>
                <a:latin typeface="Candara"/>
                <a:ea typeface="+mn-ea"/>
                <a:cs typeface="+mn-cs"/>
              </a:rPr>
              <a:t>выставка, посвященная 120-летию со дня рождения </a:t>
            </a:r>
            <a:r>
              <a:rPr lang="ru-RU" sz="2400" b="1" i="1" kern="0" cap="none" spc="0" dirty="0" err="1" smtClean="0">
                <a:solidFill>
                  <a:srgbClr val="000099"/>
                </a:solidFill>
                <a:latin typeface="Candara"/>
                <a:ea typeface="+mn-ea"/>
                <a:cs typeface="+mn-cs"/>
              </a:rPr>
              <a:t>С.А.Есенина</a:t>
            </a:r>
            <a:r>
              <a:rPr lang="ru-RU" sz="2400" b="1" i="1" kern="0" cap="none" spc="0" dirty="0" smtClean="0">
                <a:solidFill>
                  <a:srgbClr val="000099"/>
                </a:solidFill>
                <a:latin typeface="Candara"/>
                <a:ea typeface="+mn-ea"/>
                <a:cs typeface="+mn-cs"/>
              </a:rPr>
              <a:t/>
            </a:r>
            <a:br>
              <a:rPr lang="ru-RU" sz="2400" b="1" i="1" kern="0" cap="none" spc="0" dirty="0" smtClean="0">
                <a:solidFill>
                  <a:srgbClr val="000099"/>
                </a:solidFill>
                <a:latin typeface="Candara"/>
                <a:ea typeface="+mn-ea"/>
                <a:cs typeface="+mn-cs"/>
              </a:rPr>
            </a:br>
            <a:r>
              <a:rPr lang="ru-RU" sz="2400" b="1" i="1" kern="0" cap="none" spc="0" dirty="0" smtClean="0">
                <a:solidFill>
                  <a:prstClr val="black"/>
                </a:solidFill>
                <a:latin typeface="Candara"/>
                <a:ea typeface="+mn-ea"/>
                <a:cs typeface="+mn-cs"/>
              </a:rPr>
              <a:t>              </a:t>
            </a:r>
            <a:r>
              <a:rPr lang="ru-RU" sz="2800" b="1" kern="0" cap="none" spc="0" dirty="0" smtClean="0">
                <a:solidFill>
                  <a:srgbClr val="FF0000"/>
                </a:solidFill>
                <a:latin typeface="Candara"/>
                <a:ea typeface="+mn-ea"/>
                <a:cs typeface="+mn-cs"/>
              </a:rPr>
              <a:t>«Певец России»</a:t>
            </a:r>
            <a:r>
              <a:rPr lang="ru-RU" sz="2800" kern="0" cap="none" spc="0" dirty="0">
                <a:solidFill>
                  <a:sysClr val="windowText" lastClr="000000"/>
                </a:solidFill>
                <a:ea typeface="+mn-ea"/>
                <a:cs typeface="+mn-cs"/>
              </a:rPr>
              <a:t/>
            </a:r>
            <a:br>
              <a:rPr lang="ru-RU" sz="2800" kern="0" cap="none" spc="0" dirty="0">
                <a:solidFill>
                  <a:sysClr val="windowText" lastClr="000000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27650" name="Picture 2" descr="F:\Users\User\Desktop\ФОТО ВСЕ\1. ВСЕ МЕРОПРИЯТИЯ за 2015 год\4 квартал 2015 г\фото Есенина вечер\SDC193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379538"/>
            <a:ext cx="3232150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F:\Users\User\Desktop\ФОТО ВСЕ\1. ВСЕ МЕРОПРИЯТИЯ за 2015 год\4 квартал 2015 г\фото Есенина вечер\SDC193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" y="4087813"/>
            <a:ext cx="1874838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Прямоугольник 2"/>
          <p:cNvSpPr>
            <a:spLocks noChangeArrowheads="1"/>
          </p:cNvSpPr>
          <p:nvPr/>
        </p:nvSpPr>
        <p:spPr bwMode="auto">
          <a:xfrm>
            <a:off x="3851275" y="1989138"/>
            <a:ext cx="47879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В фойе  Дома  культуры  к  120-летию со Дня рождения С.Есенина оформлен стенд с портретом поэта, фотографиями  его жизни и творчества, выдержками и цитатами из его произведений, высказываний. </a:t>
            </a:r>
          </a:p>
        </p:txBody>
      </p:sp>
      <p:sp>
        <p:nvSpPr>
          <p:cNvPr id="27653" name="Прямоугольник 3"/>
          <p:cNvSpPr>
            <a:spLocks noChangeArrowheads="1"/>
          </p:cNvSpPr>
          <p:nvPr/>
        </p:nvSpPr>
        <p:spPr bwMode="auto">
          <a:xfrm>
            <a:off x="2209800" y="4087813"/>
            <a:ext cx="3503613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Библиотекарем Фатеевой С. Была подобрана и оформлена выставка книг «Поэт земли русской»</a:t>
            </a:r>
          </a:p>
          <a:p>
            <a:pPr algn="ctr"/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со стихотворениями  великого  русского поэта.</a:t>
            </a:r>
          </a:p>
        </p:txBody>
      </p:sp>
      <p:sp>
        <p:nvSpPr>
          <p:cNvPr id="27654" name="Прямоугольник 5"/>
          <p:cNvSpPr>
            <a:spLocks noChangeArrowheads="1"/>
          </p:cNvSpPr>
          <p:nvPr/>
        </p:nvSpPr>
        <p:spPr bwMode="auto">
          <a:xfrm>
            <a:off x="2484438" y="6027738"/>
            <a:ext cx="66595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Arial Narrow" pitchFamily="34" charset="0"/>
              </a:rPr>
              <a:t>Ответственный за мероприятие</a:t>
            </a:r>
          </a:p>
          <a:p>
            <a:pPr algn="ctr"/>
            <a:r>
              <a:rPr lang="ru-RU" sz="2400" b="1" i="1">
                <a:solidFill>
                  <a:srgbClr val="FF0000"/>
                </a:solidFill>
                <a:latin typeface="Arial Narrow" pitchFamily="34" charset="0"/>
              </a:rPr>
              <a:t> Кравчук Т.А.,  Фатеева С.И.  </a:t>
            </a:r>
          </a:p>
        </p:txBody>
      </p:sp>
      <p:pic>
        <p:nvPicPr>
          <p:cNvPr id="27655" name="Рисунок 7" descr="F:\Users\User\Desktop\ФОТО ВСЕ\1. ВСЕ МЕРОПРИЯТИЯ за 2015 год\4 квартал 2015 г\фото Есенина вечер\зине\SDC193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5225" y="4064000"/>
            <a:ext cx="2693988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F:\Users\User\Desktop\ФОТО ВСЕ\1. ВСЕ МЕРОПРИЯТИЯ за 2015 год\4 квартал 2015 г\фото Есенина вечер\SAM_0006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1687513"/>
            <a:ext cx="1530350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4" descr="F:\Users\User\Desktop\ФОТО ВСЕ\1. ВСЕ МЕРОПРИЯТИЯ за 2015 год\4 квартал 2015 г\фото Есенина вечер\SAM_0014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30975" y="1697038"/>
            <a:ext cx="1944688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 descr="F:\Users\User\Desktop\ФОТО ВСЕ\1. ВСЕ МЕРОПРИЯТИЯ за 2015 год\4 квартал 2015 г\фото Есенина вечер\SAM_0007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063" y="1708150"/>
            <a:ext cx="1208087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 descr="F:\Users\User\Desktop\ФОТО ВСЕ\1. ВСЕ МЕРОПРИЯТИЯ за 2015 год\4 квартал 2015 г\фото Есенина вечер\зине\SAM_00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988" y="4633913"/>
            <a:ext cx="2303462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68313" y="20638"/>
            <a:ext cx="8424862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dirty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 </a:t>
            </a:r>
            <a:r>
              <a:rPr lang="ru-RU" sz="2000" b="1" i="1" kern="0" dirty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15 ноября 2015 года</a:t>
            </a:r>
            <a:br>
              <a:rPr lang="ru-RU" sz="2000" b="1" i="1" kern="0" dirty="0">
                <a:solidFill>
                  <a:srgbClr val="FF0000"/>
                </a:solidFill>
                <a:latin typeface="Candara"/>
                <a:ea typeface="+mj-ea"/>
                <a:cs typeface="+mj-cs"/>
              </a:rPr>
            </a:br>
            <a:r>
              <a:rPr lang="ru-RU" sz="2000" b="1" i="1" kern="0" dirty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литературно-музыкальная композиция </a:t>
            </a:r>
            <a:r>
              <a:rPr lang="ru-RU" sz="2000" b="1" kern="0" dirty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«Я сердцем никогда не лгу»,</a:t>
            </a:r>
            <a:r>
              <a:rPr lang="ru-RU" sz="2000" kern="0" dirty="0">
                <a:solidFill>
                  <a:sysClr val="windowText" lastClr="000000"/>
                </a:solidFill>
                <a:latin typeface="+mn-lt"/>
                <a:ea typeface="+mj-ea"/>
                <a:cs typeface="+mj-cs"/>
              </a:rPr>
              <a:t/>
            </a:r>
            <a:br>
              <a:rPr lang="ru-RU" sz="2000" kern="0" dirty="0">
                <a:solidFill>
                  <a:sysClr val="windowText" lastClr="000000"/>
                </a:solidFill>
                <a:latin typeface="+mn-lt"/>
                <a:ea typeface="+mj-ea"/>
                <a:cs typeface="+mj-cs"/>
              </a:rPr>
            </a:br>
            <a:r>
              <a:rPr lang="ru-RU" sz="2000" b="1" i="1" kern="0" dirty="0">
                <a:solidFill>
                  <a:srgbClr val="000099"/>
                </a:solidFill>
                <a:latin typeface="Candara"/>
                <a:ea typeface="+mj-ea"/>
                <a:cs typeface="+mj-cs"/>
              </a:rPr>
              <a:t>посвященная 120-летию со дня рождения </a:t>
            </a:r>
            <a:r>
              <a:rPr lang="ru-RU" sz="2000" b="1" i="1" kern="0" dirty="0" err="1">
                <a:solidFill>
                  <a:srgbClr val="000099"/>
                </a:solidFill>
                <a:latin typeface="Candara"/>
                <a:ea typeface="+mj-ea"/>
                <a:cs typeface="+mj-cs"/>
              </a:rPr>
              <a:t>С.А.Есенина</a:t>
            </a:r>
            <a:r>
              <a:rPr lang="ru-RU" sz="2000" b="1" i="1" kern="0" dirty="0">
                <a:solidFill>
                  <a:prstClr val="black"/>
                </a:solidFill>
                <a:latin typeface="Candara"/>
                <a:ea typeface="+mj-ea"/>
                <a:cs typeface="+mj-cs"/>
              </a:rPr>
              <a:t/>
            </a:r>
            <a:br>
              <a:rPr lang="ru-RU" sz="2000" b="1" i="1" kern="0" dirty="0">
                <a:solidFill>
                  <a:prstClr val="black"/>
                </a:solidFill>
                <a:latin typeface="Candara"/>
                <a:ea typeface="+mj-ea"/>
                <a:cs typeface="+mj-cs"/>
              </a:rPr>
            </a:br>
            <a:r>
              <a:rPr lang="ru-RU" sz="2000" b="1" i="1" kern="0" dirty="0">
                <a:solidFill>
                  <a:prstClr val="black"/>
                </a:solidFill>
                <a:latin typeface="Candara"/>
                <a:ea typeface="+mj-ea"/>
                <a:cs typeface="+mj-cs"/>
              </a:rPr>
              <a:t> </a:t>
            </a:r>
            <a:endParaRPr lang="ru-RU" sz="2000" dirty="0">
              <a:latin typeface="+mn-lt"/>
              <a:cs typeface="+mn-cs"/>
            </a:endParaRPr>
          </a:p>
        </p:txBody>
      </p:sp>
      <p:sp>
        <p:nvSpPr>
          <p:cNvPr id="28678" name="Прямоугольник 2"/>
          <p:cNvSpPr>
            <a:spLocks noChangeArrowheads="1"/>
          </p:cNvSpPr>
          <p:nvPr/>
        </p:nvSpPr>
        <p:spPr bwMode="auto">
          <a:xfrm>
            <a:off x="179388" y="1200150"/>
            <a:ext cx="89646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Программа литературно-музыкальной композиции была разделена на 3 страницы: </a:t>
            </a:r>
          </a:p>
          <a:p>
            <a:pPr algn="ctr"/>
            <a:endParaRPr lang="ru-RU" sz="2000" b="1">
              <a:solidFill>
                <a:srgbClr val="000099"/>
              </a:solidFill>
              <a:latin typeface="Arial Narrow" pitchFamily="34" charset="0"/>
            </a:endParaRPr>
          </a:p>
        </p:txBody>
      </p:sp>
      <p:sp>
        <p:nvSpPr>
          <p:cNvPr id="28679" name="Прямоугольник 3"/>
          <p:cNvSpPr>
            <a:spLocks noChangeArrowheads="1"/>
          </p:cNvSpPr>
          <p:nvPr/>
        </p:nvSpPr>
        <p:spPr bwMode="auto">
          <a:xfrm>
            <a:off x="2486025" y="4519613"/>
            <a:ext cx="6589713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latin typeface="Arial Narrow" pitchFamily="34" charset="0"/>
              </a:rPr>
              <a:t>Подготовлены и показаны презентации о жизни и творчестве поэта: «Я сердцем никогда не лгу», «Он искал в этих женщинах счастье», «Родина Есенина».</a:t>
            </a:r>
          </a:p>
          <a:p>
            <a:pPr algn="ctr"/>
            <a:r>
              <a:rPr lang="ru-RU" b="1" i="1">
                <a:latin typeface="Arial Narrow" pitchFamily="34" charset="0"/>
              </a:rPr>
              <a:t>Присутвовавшие на вечере читали стихи поэта, пели его песни.</a:t>
            </a:r>
          </a:p>
          <a:p>
            <a:pPr algn="ctr"/>
            <a:r>
              <a:rPr lang="ru-RU" b="1" i="1">
                <a:latin typeface="Arial Narrow" pitchFamily="34" charset="0"/>
              </a:rPr>
              <a:t>Программа закончилась чаепитием и пожеланиями  проводить подобные мероприятия чаще.</a:t>
            </a:r>
          </a:p>
          <a:p>
            <a:pPr algn="ctr"/>
            <a:r>
              <a:rPr lang="ru-RU" sz="2000" b="1" i="1">
                <a:solidFill>
                  <a:srgbClr val="C00000"/>
                </a:solidFill>
                <a:latin typeface="Arial Narrow" pitchFamily="34" charset="0"/>
              </a:rPr>
              <a:t>Ответственный за мероприятие Кравчук Т.А.</a:t>
            </a:r>
          </a:p>
        </p:txBody>
      </p:sp>
      <p:sp>
        <p:nvSpPr>
          <p:cNvPr id="28680" name="Прямоугольник 5"/>
          <p:cNvSpPr>
            <a:spLocks noChangeArrowheads="1"/>
          </p:cNvSpPr>
          <p:nvPr/>
        </p:nvSpPr>
        <p:spPr bwMode="auto">
          <a:xfrm>
            <a:off x="-57150" y="3475038"/>
            <a:ext cx="297973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0099"/>
                </a:solidFill>
                <a:latin typeface="Arial Narrow" pitchFamily="34" charset="0"/>
              </a:rPr>
              <a:t>«Мой край березовый»</a:t>
            </a:r>
            <a:r>
              <a:rPr lang="ru-RU" sz="160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1600" i="1">
                <a:solidFill>
                  <a:srgbClr val="000099"/>
                </a:solidFill>
                <a:latin typeface="Arial Narrow" pitchFamily="34" charset="0"/>
              </a:rPr>
              <a:t>(</a:t>
            </a:r>
            <a:r>
              <a:rPr lang="ru-RU" sz="1600" b="1" i="1">
                <a:solidFill>
                  <a:srgbClr val="000099"/>
                </a:solidFill>
                <a:latin typeface="Arial Narrow" pitchFamily="34" charset="0"/>
              </a:rPr>
              <a:t>о творчестве поэта подготовила библиотекарь Фатеева С.), </a:t>
            </a:r>
            <a:endParaRPr lang="ru-RU" sz="1600" b="1">
              <a:solidFill>
                <a:srgbClr val="000099"/>
              </a:solidFill>
              <a:latin typeface="Arial Narrow" pitchFamily="34" charset="0"/>
            </a:endParaRPr>
          </a:p>
        </p:txBody>
      </p:sp>
      <p:sp>
        <p:nvSpPr>
          <p:cNvPr id="28681" name="Прямоугольник 6"/>
          <p:cNvSpPr>
            <a:spLocks noChangeArrowheads="1"/>
          </p:cNvSpPr>
          <p:nvPr/>
        </p:nvSpPr>
        <p:spPr bwMode="auto">
          <a:xfrm>
            <a:off x="2987675" y="3459163"/>
            <a:ext cx="29527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0099"/>
                </a:solidFill>
                <a:latin typeface="Arial Narrow" pitchFamily="34" charset="0"/>
              </a:rPr>
              <a:t>«Песни на стихи поэта» (</a:t>
            </a:r>
            <a:r>
              <a:rPr lang="ru-RU" sz="1600" b="1" i="1">
                <a:solidFill>
                  <a:srgbClr val="000099"/>
                </a:solidFill>
                <a:latin typeface="Arial Narrow" pitchFamily="34" charset="0"/>
              </a:rPr>
              <a:t>подбор песен, положенных на стихи с.Есенина подготовила директор ЦК и Д  Кисель Т.А.), </a:t>
            </a:r>
            <a:endParaRPr lang="ru-RU" sz="1600" b="1">
              <a:solidFill>
                <a:srgbClr val="000099"/>
              </a:solidFill>
              <a:latin typeface="Arial Narrow" pitchFamily="34" charset="0"/>
            </a:endParaRPr>
          </a:p>
        </p:txBody>
      </p:sp>
      <p:sp>
        <p:nvSpPr>
          <p:cNvPr id="28682" name="Прямоугольник 7"/>
          <p:cNvSpPr>
            <a:spLocks noChangeArrowheads="1"/>
          </p:cNvSpPr>
          <p:nvPr/>
        </p:nvSpPr>
        <p:spPr bwMode="auto">
          <a:xfrm>
            <a:off x="6084888" y="3459163"/>
            <a:ext cx="29908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0099"/>
                </a:solidFill>
                <a:latin typeface="Arial Narrow" pitchFamily="34" charset="0"/>
              </a:rPr>
              <a:t>«Любовь, как </a:t>
            </a:r>
            <a:r>
              <a:rPr lang="ru-RU" sz="1600" b="1">
                <a:solidFill>
                  <a:srgbClr val="000099"/>
                </a:solidFill>
              </a:rPr>
              <a:t> </a:t>
            </a:r>
            <a:r>
              <a:rPr lang="ru-RU" sz="1600" b="1">
                <a:solidFill>
                  <a:srgbClr val="000099"/>
                </a:solidFill>
                <a:latin typeface="Arial Narrow" pitchFamily="34" charset="0"/>
              </a:rPr>
              <a:t>жизнь»</a:t>
            </a:r>
            <a:r>
              <a:rPr lang="ru-RU" sz="1600">
                <a:solidFill>
                  <a:srgbClr val="000099"/>
                </a:solidFill>
                <a:latin typeface="Arial Narrow" pitchFamily="34" charset="0"/>
              </a:rPr>
              <a:t> (</a:t>
            </a:r>
            <a:r>
              <a:rPr lang="ru-RU" sz="1600" b="1" i="1">
                <a:solidFill>
                  <a:srgbClr val="000099"/>
                </a:solidFill>
                <a:latin typeface="Arial Narrow" pitchFamily="34" charset="0"/>
              </a:rPr>
              <a:t>о любимых женщинах поэта</a:t>
            </a:r>
            <a:r>
              <a:rPr lang="ru-RU" sz="1600" b="1" i="1">
                <a:solidFill>
                  <a:srgbClr val="000099"/>
                </a:solidFill>
              </a:rPr>
              <a:t>)</a:t>
            </a:r>
            <a:r>
              <a:rPr lang="ru-RU" sz="1600" b="1" i="1">
                <a:solidFill>
                  <a:srgbClr val="000099"/>
                </a:solidFill>
                <a:latin typeface="Arial Narrow" pitchFamily="34" charset="0"/>
              </a:rPr>
              <a:t> подготовила культорганизатор Кравчук Т.А.)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722313"/>
            <a:ext cx="7991475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kern="0" cap="none" spc="0" dirty="0">
                <a:solidFill>
                  <a:srgbClr val="FF0000"/>
                </a:solidFill>
                <a:latin typeface="Candara"/>
              </a:rPr>
              <a:t> </a:t>
            </a:r>
            <a:r>
              <a:rPr lang="ru-RU" sz="2800" b="1" i="1" kern="0" cap="none" spc="0" dirty="0" smtClean="0">
                <a:solidFill>
                  <a:srgbClr val="FF0000"/>
                </a:solidFill>
                <a:latin typeface="Candara"/>
              </a:rPr>
              <a:t>18 </a:t>
            </a:r>
            <a:r>
              <a:rPr lang="ru-RU" sz="2800" b="1" i="1" kern="0" cap="none" spc="0" dirty="0">
                <a:solidFill>
                  <a:srgbClr val="FF0000"/>
                </a:solidFill>
                <a:latin typeface="Candara"/>
              </a:rPr>
              <a:t>ноября 2015 года</a:t>
            </a:r>
            <a:br>
              <a:rPr lang="ru-RU" sz="2800" b="1" i="1" kern="0" cap="none" spc="0" dirty="0">
                <a:solidFill>
                  <a:srgbClr val="FF0000"/>
                </a:solidFill>
                <a:latin typeface="Candara"/>
              </a:rPr>
            </a:br>
            <a:r>
              <a:rPr lang="ru-RU" sz="2400" b="1" i="1" kern="0" cap="none" spc="0" dirty="0" smtClean="0">
                <a:solidFill>
                  <a:srgbClr val="000099"/>
                </a:solidFill>
                <a:latin typeface="Candara"/>
              </a:rPr>
              <a:t>выставка детского рисунка</a:t>
            </a:r>
            <a:r>
              <a:rPr lang="ru-RU" sz="2400" b="1" i="1" kern="0" cap="none" spc="0" dirty="0">
                <a:solidFill>
                  <a:prstClr val="black"/>
                </a:solidFill>
                <a:latin typeface="Candara"/>
              </a:rPr>
              <a:t/>
            </a:r>
            <a:br>
              <a:rPr lang="ru-RU" sz="2400" b="1" i="1" kern="0" cap="none" spc="0" dirty="0">
                <a:solidFill>
                  <a:prstClr val="black"/>
                </a:solidFill>
                <a:latin typeface="Candara"/>
              </a:rPr>
            </a:br>
            <a:r>
              <a:rPr lang="ru-RU" sz="2400" b="1" i="1" kern="0" cap="none" spc="0" dirty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2800" b="1" kern="0" cap="none" spc="0" dirty="0" smtClean="0">
                <a:solidFill>
                  <a:srgbClr val="FF0000"/>
                </a:solidFill>
                <a:latin typeface="Candara"/>
              </a:rPr>
              <a:t>«Я выбираю жизнь»</a:t>
            </a:r>
            <a:r>
              <a:rPr lang="ru-RU" sz="2800" kern="0" cap="none" spc="0" dirty="0">
                <a:solidFill>
                  <a:sysClr val="windowText" lastClr="000000"/>
                </a:solidFill>
              </a:rPr>
              <a:t/>
            </a:r>
            <a:br>
              <a:rPr lang="ru-RU" sz="2800" kern="0" cap="none" spc="0" dirty="0">
                <a:solidFill>
                  <a:sysClr val="windowText" lastClr="000000"/>
                </a:solidFill>
              </a:rPr>
            </a:br>
            <a:endParaRPr lang="ru-RU" dirty="0"/>
          </a:p>
        </p:txBody>
      </p:sp>
      <p:pic>
        <p:nvPicPr>
          <p:cNvPr id="29698" name="Picture 2" descr="F:\Users\User\Desktop\ФОТО ВСЕ\1. ВСЕ МЕРОПРИЯТИЯ за 2015 год\4 квартал 2015 г\6. выставка рисунков зож\SDC194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416050"/>
            <a:ext cx="511175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Прямоугольник 2"/>
          <p:cNvSpPr>
            <a:spLocks noChangeArrowheads="1"/>
          </p:cNvSpPr>
          <p:nvPr/>
        </p:nvSpPr>
        <p:spPr bwMode="auto">
          <a:xfrm>
            <a:off x="246063" y="4806950"/>
            <a:ext cx="85693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0099"/>
                </a:solidFill>
                <a:latin typeface="Arial Narrow" pitchFamily="34" charset="0"/>
              </a:rPr>
              <a:t>Тематическая выставка детского рисунка была оформлена в фойе Дома культуры с целью пропаганды </a:t>
            </a:r>
          </a:p>
          <a:p>
            <a:pPr algn="ctr"/>
            <a:r>
              <a:rPr lang="ru-RU" sz="2400" b="1" i="1">
                <a:solidFill>
                  <a:srgbClr val="000099"/>
                </a:solidFill>
                <a:latin typeface="Arial Narrow" pitchFamily="34" charset="0"/>
              </a:rPr>
              <a:t>здорового образа жизни.</a:t>
            </a:r>
          </a:p>
          <a:p>
            <a:pPr algn="ctr"/>
            <a:r>
              <a:rPr lang="ru-RU" sz="2400" b="1" i="1">
                <a:solidFill>
                  <a:srgbClr val="000099"/>
                </a:solidFill>
                <a:latin typeface="Arial Narrow" pitchFamily="34" charset="0"/>
              </a:rPr>
              <a:t> Приняли участие в выставке 30 человек.</a:t>
            </a:r>
          </a:p>
          <a:p>
            <a:pPr algn="ctr"/>
            <a:r>
              <a:rPr lang="ru-RU" sz="2400" b="1" i="1">
                <a:solidFill>
                  <a:srgbClr val="FF0000"/>
                </a:solidFill>
                <a:latin typeface="Arial Narrow" pitchFamily="34" charset="0"/>
              </a:rPr>
              <a:t>Ответственный за мероприятие Куусмаа В.А.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65113"/>
            <a:ext cx="838358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000099"/>
                </a:solidFill>
              </a:rPr>
              <a:t/>
            </a:r>
            <a:br>
              <a:rPr lang="ru-RU" sz="3200" dirty="0" smtClean="0">
                <a:solidFill>
                  <a:srgbClr val="000099"/>
                </a:solidFill>
              </a:rPr>
            </a:br>
            <a:endParaRPr lang="ru-RU" dirty="0"/>
          </a:p>
        </p:txBody>
      </p:sp>
      <p:pic>
        <p:nvPicPr>
          <p:cNvPr id="30722" name="Picture 3" descr="F:\Users\User\Desktop\ФОТО ВСЕ\1. ВСЕ МЕРОПРИЯТИЯ за 2015 год\4 квартал 2015 г\7. зож\в сайт\SDC193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525" y="260350"/>
            <a:ext cx="2208213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6" descr="F:\Users\User\Desktop\ФОТО ВСЕ\1. ВСЕ МЕРОПРИЯТИЯ за 2015 год\4 квартал 2015 г\7. зож\в сайт\SDC193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550" y="2119313"/>
            <a:ext cx="2611438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 descr="F:\Users\User\Desktop\ФОТО ВСЕ\1. ВСЕ МЕРОПРИЯТИЯ за 2015 год\4 квартал 2015 г\7. зож\в сайт\SDC194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650" y="4262438"/>
            <a:ext cx="277495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835150" y="260350"/>
            <a:ext cx="7027863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rgbClr val="FF0000"/>
                </a:solidFill>
                <a:latin typeface="Candara"/>
                <a:cs typeface="+mn-cs"/>
              </a:rPr>
              <a:t>18 ноября 2015 года</a:t>
            </a:r>
            <a:br>
              <a:rPr lang="ru-RU" sz="2800" b="1" i="1" kern="0" dirty="0">
                <a:solidFill>
                  <a:srgbClr val="FF0000"/>
                </a:solidFill>
                <a:latin typeface="Candara"/>
                <a:cs typeface="+mn-cs"/>
              </a:rPr>
            </a:br>
            <a:r>
              <a:rPr lang="ru-RU" sz="2400" b="1" i="1" kern="0" dirty="0">
                <a:solidFill>
                  <a:srgbClr val="000099"/>
                </a:solidFill>
                <a:latin typeface="Candara"/>
                <a:cs typeface="+mn-cs"/>
              </a:rPr>
              <a:t>тематический концерт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>
                <a:solidFill>
                  <a:srgbClr val="FF0000"/>
                </a:solidFill>
                <a:latin typeface="Candara"/>
                <a:cs typeface="+mn-cs"/>
              </a:rPr>
              <a:t>«Я и ты выбираем жизнь»</a:t>
            </a:r>
            <a:r>
              <a:rPr lang="ru-RU" sz="2800" kern="0" dirty="0">
                <a:solidFill>
                  <a:sysClr val="windowText" lastClr="000000"/>
                </a:solidFill>
                <a:latin typeface="+mn-lt"/>
                <a:cs typeface="+mn-cs"/>
              </a:rPr>
              <a:t/>
            </a:r>
            <a:br>
              <a:rPr lang="ru-RU" sz="2800" kern="0" dirty="0">
                <a:solidFill>
                  <a:sysClr val="windowText" lastClr="000000"/>
                </a:solidFill>
                <a:latin typeface="+mn-lt"/>
                <a:cs typeface="+mn-cs"/>
              </a:rPr>
            </a:br>
            <a:endParaRPr lang="ru-RU" sz="2800" dirty="0">
              <a:latin typeface="+mn-lt"/>
              <a:cs typeface="+mn-cs"/>
            </a:endParaRPr>
          </a:p>
        </p:txBody>
      </p:sp>
      <p:pic>
        <p:nvPicPr>
          <p:cNvPr id="30726" name="Picture 7" descr="F:\Users\User\Desktop\ФОТО ВСЕ\1. ВСЕ МЕРОПРИЯТИЯ за 2015 год\4 квартал 2015 г\7. зож\в сайт\SDC194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4300538"/>
            <a:ext cx="363378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Прямоугольник 5"/>
          <p:cNvSpPr>
            <a:spLocks noChangeArrowheads="1"/>
          </p:cNvSpPr>
          <p:nvPr/>
        </p:nvSpPr>
        <p:spPr bwMode="auto">
          <a:xfrm>
            <a:off x="3101975" y="1708150"/>
            <a:ext cx="576103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Мероприятие с  участием ребят коррекционной школы-интерната «Черемушки», начальной школы  было подготовлено по пропаганде здорового образа жизни. </a:t>
            </a:r>
          </a:p>
          <a:p>
            <a:pPr algn="ctr"/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Стихотворения,  песни,  сценки и миниатюры соответствовали заявленной тематике концерта.</a:t>
            </a:r>
          </a:p>
          <a:p>
            <a:pPr algn="ctr"/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Для активизации  зрителей была проведена викторина (</a:t>
            </a:r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Фатеева С.</a:t>
            </a:r>
            <a:r>
              <a:rPr lang="ru-RU" sz="2000" b="1" i="1">
                <a:solidFill>
                  <a:srgbClr val="000099"/>
                </a:solidFill>
              </a:rPr>
              <a:t>И.</a:t>
            </a:r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F:\Users\User\Desktop\ФОТО ВСЕ\1. ВСЕ МЕРОПРИЯТИЯ за 2015 год\4 квартал 2015 г\7. зож\в сайт\SDC193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2550" y="3916363"/>
            <a:ext cx="2778125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4" descr="F:\Users\User\Desktop\ФОТО ВСЕ\1. ВСЕ МЕРОПРИЯТИЯ за 2015 год\4 квартал 2015 г\7. зож\в сайт\SDC193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250" y="157163"/>
            <a:ext cx="3503613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6" descr="F:\Users\User\Desktop\ФОТО ВСЕ\1. ВСЕ МЕРОПРИЯТИЯ за 2015 год\4 квартал 2015 г\7. зож\в сайт\SDC194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613" y="3933825"/>
            <a:ext cx="32321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 descr="F:\Users\User\Desktop\ФОТО ВСЕ\1. ВСЕ МЕРОПРИЯТИЯ за 2015 год\4 квартал 2015 г\7. зож\в сайт\SDC1939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57163"/>
            <a:ext cx="3503612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Прямоугольник 1"/>
          <p:cNvSpPr>
            <a:spLocks noChangeArrowheads="1"/>
          </p:cNvSpPr>
          <p:nvPr/>
        </p:nvSpPr>
        <p:spPr bwMode="auto">
          <a:xfrm>
            <a:off x="0" y="6221413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  <a:latin typeface="Arial Narrow" pitchFamily="34" charset="0"/>
              </a:rPr>
              <a:t>Ответственный за подготовку и проведение  культорганизатор Куусмаа В.А.</a:t>
            </a:r>
          </a:p>
        </p:txBody>
      </p:sp>
      <p:sp>
        <p:nvSpPr>
          <p:cNvPr id="31750" name="Прямоугольник 1"/>
          <p:cNvSpPr>
            <a:spLocks noChangeArrowheads="1"/>
          </p:cNvSpPr>
          <p:nvPr/>
        </p:nvSpPr>
        <p:spPr bwMode="auto">
          <a:xfrm>
            <a:off x="250825" y="2613025"/>
            <a:ext cx="86423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Театрализованные номера по произведению А.С.Пушкина «Сказка о рыбаке и рыбке» раскрывали  вред, приносимый от употребления  алкоголя, табакокурения, наркотиков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765175"/>
            <a:ext cx="8642350" cy="6524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ru-RU" sz="2800" b="1" i="1" kern="0" cap="none" spc="0" dirty="0" smtClean="0">
                <a:solidFill>
                  <a:srgbClr val="FF0000"/>
                </a:solidFill>
                <a:latin typeface="Candara"/>
              </a:rPr>
              <a:t>22 ноября </a:t>
            </a:r>
            <a:r>
              <a:rPr lang="ru-RU" sz="2800" b="1" i="1" kern="0" cap="none" spc="0" dirty="0">
                <a:solidFill>
                  <a:srgbClr val="FF0000"/>
                </a:solidFill>
                <a:latin typeface="Candara"/>
              </a:rPr>
              <a:t>2015 </a:t>
            </a:r>
            <a:r>
              <a:rPr lang="ru-RU" sz="2800" b="1" i="1" kern="0" cap="none" spc="0" dirty="0" smtClean="0">
                <a:solidFill>
                  <a:srgbClr val="FF0000"/>
                </a:solidFill>
                <a:latin typeface="Candara"/>
              </a:rPr>
              <a:t>года</a:t>
            </a:r>
            <a:br>
              <a:rPr lang="ru-RU" sz="2800" b="1" i="1" kern="0" cap="none" spc="0" dirty="0" smtClean="0">
                <a:solidFill>
                  <a:srgbClr val="FF0000"/>
                </a:solidFill>
                <a:latin typeface="Candara"/>
              </a:rPr>
            </a:br>
            <a:r>
              <a:rPr lang="ru-RU" sz="2400" b="1" i="1" kern="0" cap="none" spc="0" dirty="0" smtClean="0">
                <a:solidFill>
                  <a:srgbClr val="000099"/>
                </a:solidFill>
                <a:latin typeface="Candara"/>
              </a:rPr>
              <a:t>поздравительно- развлекательная программа для детей            </a:t>
            </a:r>
            <a:r>
              <a:rPr lang="ru-RU" sz="2800" b="1" i="1" kern="0" cap="none" spc="0" dirty="0" smtClean="0">
                <a:solidFill>
                  <a:prstClr val="black"/>
                </a:solidFill>
                <a:latin typeface="Candara"/>
              </a:rPr>
              <a:t/>
            </a:r>
            <a:br>
              <a:rPr lang="ru-RU" sz="2800" b="1" i="1" kern="0" cap="none" spc="0" dirty="0" smtClean="0">
                <a:solidFill>
                  <a:prstClr val="black"/>
                </a:solidFill>
                <a:latin typeface="Candara"/>
              </a:rPr>
            </a:br>
            <a:r>
              <a:rPr lang="ru-RU" sz="2800" b="1" i="1" kern="0" cap="none" spc="0" dirty="0" smtClean="0">
                <a:solidFill>
                  <a:prstClr val="black"/>
                </a:solidFill>
                <a:latin typeface="Candara"/>
              </a:rPr>
              <a:t>                  </a:t>
            </a:r>
            <a:r>
              <a:rPr lang="ru-RU" sz="2800" b="1" kern="0" cap="none" spc="0" dirty="0" smtClean="0">
                <a:solidFill>
                  <a:srgbClr val="FF0000"/>
                </a:solidFill>
                <a:latin typeface="Candara"/>
              </a:rPr>
              <a:t>«</a:t>
            </a:r>
            <a:r>
              <a:rPr lang="ru-RU" sz="2800" b="1" kern="0" cap="none" spc="0" dirty="0">
                <a:solidFill>
                  <a:srgbClr val="FF0000"/>
                </a:solidFill>
                <a:latin typeface="Candara"/>
              </a:rPr>
              <a:t>Д</a:t>
            </a:r>
            <a:r>
              <a:rPr lang="ru-RU" sz="2800" b="1" kern="0" cap="none" spc="0" dirty="0" smtClean="0">
                <a:solidFill>
                  <a:srgbClr val="FF0000"/>
                </a:solidFill>
                <a:latin typeface="Candara"/>
              </a:rPr>
              <a:t>ень осенних именинников</a:t>
            </a:r>
            <a:endParaRPr lang="ru-RU" sz="2800" dirty="0"/>
          </a:p>
        </p:txBody>
      </p:sp>
      <p:pic>
        <p:nvPicPr>
          <p:cNvPr id="32770" name="Picture 2" descr="F:\Users\User\Desktop\ФОТО ВСЕ\1. ВСЕ МЕРОПРИЯТИЯ за 2015 год\4 квартал 2015 г\8. день осенних именин\SDC194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638" y="4076700"/>
            <a:ext cx="3565525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2" descr="F:\Users\User\Desktop\ФОТО ВСЕ\1. ВСЕ МЕРОПРИЯТИЯ за 2015 год\4 квартал 2015 г\8. день осенних именин\SDC194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628775"/>
            <a:ext cx="3600450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Прямоугольник 2"/>
          <p:cNvSpPr>
            <a:spLocks noChangeArrowheads="1"/>
          </p:cNvSpPr>
          <p:nvPr/>
        </p:nvSpPr>
        <p:spPr bwMode="auto">
          <a:xfrm>
            <a:off x="4067175" y="1412875"/>
            <a:ext cx="4764088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Именинников, родившихся осенью, было </a:t>
            </a:r>
          </a:p>
          <a:p>
            <a:r>
              <a:rPr lang="ru-RU" sz="2000" b="1" i="1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6 человек…По заведенной уже традиции, их пришли поздравить  друзья, одноклассники. В фойе разместили стол, сначала пили чай со сладостями, поздравляли, читали стихи именинникам, дарили подарки…Затем играли в подвижные конкурсные игры. Праздник закончился дискотекой.</a:t>
            </a:r>
          </a:p>
          <a:p>
            <a:pPr algn="ctr"/>
            <a:r>
              <a:rPr lang="ru-RU" sz="2000" b="1" i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Ответственный за мероприятие </a:t>
            </a:r>
          </a:p>
          <a:p>
            <a:pPr algn="ctr"/>
            <a:r>
              <a:rPr lang="ru-RU" sz="2000" b="1" i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культорганизатор Кравчук Т.А.</a:t>
            </a:r>
          </a:p>
        </p:txBody>
      </p:sp>
      <p:pic>
        <p:nvPicPr>
          <p:cNvPr id="32773" name="Picture 2" descr="F:\Users\User\Desktop\ФОТО ВСЕ\1. ВСЕ МЕРОПРИЯТИЯ за 2015 год\4 квартал 2015 г\8. день осенних именин\SDC19425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4000" y="4967288"/>
            <a:ext cx="216376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3" descr="F:\Users\User\Desktop\ФОТО ВСЕ\1. ВСЕ МЕРОПРИЯТИЯ за 2015 год\4 квартал 2015 г\8. день осенних именин\SDC19447 - копи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2075" y="4967288"/>
            <a:ext cx="242728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5750" y="274638"/>
            <a:ext cx="31686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3794" name="Picture 2" descr="F:\Users\User\Desktop\фото день матери\с Любиного фотика\P10207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3" y="3897313"/>
            <a:ext cx="36068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34975" y="260350"/>
            <a:ext cx="83851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 </a:t>
            </a:r>
            <a:r>
              <a:rPr lang="ru-RU" sz="2400" b="1" i="1" kern="0" dirty="0">
                <a:solidFill>
                  <a:srgbClr val="FF0000"/>
                </a:solidFill>
                <a:latin typeface="Candara"/>
                <a:cs typeface="+mn-cs"/>
              </a:rPr>
              <a:t>29 ноября 2015 года</a:t>
            </a:r>
            <a:br>
              <a:rPr lang="ru-RU" sz="2400" b="1" i="1" kern="0" dirty="0">
                <a:solidFill>
                  <a:srgbClr val="FF0000"/>
                </a:solidFill>
                <a:latin typeface="Candara"/>
                <a:cs typeface="+mn-cs"/>
              </a:rPr>
            </a:br>
            <a:r>
              <a:rPr lang="ru-RU" sz="2400" b="1" i="1" kern="0" dirty="0">
                <a:solidFill>
                  <a:srgbClr val="000099"/>
                </a:solidFill>
                <a:latin typeface="Candara"/>
                <a:cs typeface="+mn-cs"/>
              </a:rPr>
              <a:t>выставка детского рисунка ко Дню Матери          </a:t>
            </a:r>
            <a:r>
              <a:rPr lang="ru-RU" sz="2400" b="1" i="1" kern="0" dirty="0">
                <a:solidFill>
                  <a:prstClr val="black"/>
                </a:solidFill>
                <a:latin typeface="Candara"/>
                <a:cs typeface="+mn-cs"/>
              </a:rPr>
              <a:t/>
            </a:r>
            <a:br>
              <a:rPr lang="ru-RU" sz="2400" b="1" i="1" kern="0" dirty="0">
                <a:solidFill>
                  <a:prstClr val="black"/>
                </a:solidFill>
                <a:latin typeface="Candara"/>
                <a:cs typeface="+mn-cs"/>
              </a:rPr>
            </a:br>
            <a:r>
              <a:rPr lang="ru-RU" sz="2400" b="1" i="1" kern="0" dirty="0">
                <a:solidFill>
                  <a:prstClr val="black"/>
                </a:solidFill>
                <a:latin typeface="Candara"/>
                <a:cs typeface="+mn-cs"/>
              </a:rPr>
              <a:t>                  </a:t>
            </a:r>
            <a:r>
              <a:rPr lang="ru-RU" sz="2400" b="1" kern="0" dirty="0">
                <a:solidFill>
                  <a:srgbClr val="FF0000"/>
                </a:solidFill>
                <a:latin typeface="Candara"/>
                <a:cs typeface="+mn-cs"/>
              </a:rPr>
              <a:t>«Моя мама лучшая на свете»</a:t>
            </a:r>
            <a:endParaRPr lang="ru-RU" sz="2400" dirty="0">
              <a:latin typeface="+mn-lt"/>
              <a:cs typeface="+mn-cs"/>
            </a:endParaRPr>
          </a:p>
        </p:txBody>
      </p:sp>
      <p:pic>
        <p:nvPicPr>
          <p:cNvPr id="33796" name="Picture 2" descr="F:\Users\User\Desktop\последние фото\SDC195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5438" y="3933825"/>
            <a:ext cx="4681537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34975" y="1457325"/>
            <a:ext cx="8356600" cy="2400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0099"/>
                </a:solidFill>
                <a:latin typeface="+mn-lt"/>
                <a:cs typeface="Times New Roman" panose="02020603050405020304" pitchFamily="18" charset="0"/>
              </a:rPr>
              <a:t>Ко Дню Матери было оформлено фойе ДК: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99"/>
              </a:solidFill>
              <a:latin typeface="+mn-lt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000099"/>
                </a:solidFill>
                <a:latin typeface="+mj-lt"/>
                <a:cs typeface="Times New Roman" panose="02020603050405020304" pitchFamily="18" charset="0"/>
              </a:rPr>
              <a:t>- Стенд с афоризмами, изречениями и цитатами из стихотворений о Матери;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000099"/>
                </a:solidFill>
                <a:latin typeface="+mj-lt"/>
                <a:cs typeface="Times New Roman" panose="02020603050405020304" pitchFamily="18" charset="0"/>
              </a:rPr>
              <a:t> - Выставка рисунков «Моя мама лучшая на свете!» (представлено более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000099"/>
                </a:solidFill>
                <a:latin typeface="+mj-lt"/>
                <a:cs typeface="Times New Roman" panose="02020603050405020304" pitchFamily="18" charset="0"/>
              </a:rPr>
              <a:t>     30 работ);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b="1" i="1" dirty="0">
                <a:solidFill>
                  <a:srgbClr val="000099"/>
                </a:solidFill>
                <a:latin typeface="+mj-lt"/>
                <a:cs typeface="Times New Roman" panose="02020603050405020304" pitchFamily="18" charset="0"/>
              </a:rPr>
              <a:t>Подбор иллюстраций и книг о Матери, материнстве (библиотекарь Фатеева С.)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b="1" dirty="0">
              <a:solidFill>
                <a:srgbClr val="000099"/>
              </a:solidFill>
              <a:latin typeface="+mj-lt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Ответственный  за мероприятие  </a:t>
            </a:r>
            <a:r>
              <a:rPr lang="ru-RU" sz="2000" b="1" i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культорганизатор</a:t>
            </a:r>
            <a:r>
              <a:rPr lang="ru-RU" sz="20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Кравчук Т.А.</a:t>
            </a:r>
            <a:endParaRPr lang="ru-RU" sz="2000" i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712788"/>
            <a:ext cx="7924800" cy="1143000"/>
          </a:xfrm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cap="none" spc="0" dirty="0">
                <a:solidFill>
                  <a:srgbClr val="FF0000"/>
                </a:solidFill>
                <a:latin typeface="Candara"/>
                <a:ea typeface="+mn-ea"/>
                <a:cs typeface="+mn-cs"/>
              </a:rPr>
              <a:t> </a:t>
            </a:r>
            <a:r>
              <a:rPr lang="ru-RU" sz="3200" b="1" kern="0" cap="none" spc="0" dirty="0" smtClean="0">
                <a:solidFill>
                  <a:srgbClr val="FF0000"/>
                </a:solidFill>
                <a:latin typeface="Candara"/>
                <a:ea typeface="+mn-ea"/>
                <a:cs typeface="+mn-cs"/>
              </a:rPr>
              <a:t/>
            </a:r>
            <a:br>
              <a:rPr lang="ru-RU" sz="3200" b="1" kern="0" cap="none" spc="0" dirty="0" smtClean="0">
                <a:solidFill>
                  <a:srgbClr val="FF0000"/>
                </a:solidFill>
                <a:latin typeface="Candara"/>
                <a:ea typeface="+mn-ea"/>
                <a:cs typeface="+mn-cs"/>
              </a:rPr>
            </a:br>
            <a:r>
              <a:rPr lang="ru-RU" sz="3200" b="1" kern="0" cap="none" spc="0" dirty="0" smtClean="0">
                <a:solidFill>
                  <a:srgbClr val="FF0000"/>
                </a:solidFill>
                <a:latin typeface="Candara"/>
                <a:ea typeface="+mn-ea"/>
                <a:cs typeface="+mn-cs"/>
              </a:rPr>
              <a:t/>
            </a:r>
            <a:br>
              <a:rPr lang="ru-RU" sz="3200" b="1" kern="0" cap="none" spc="0" dirty="0" smtClean="0">
                <a:solidFill>
                  <a:srgbClr val="FF0000"/>
                </a:solidFill>
                <a:latin typeface="Candara"/>
                <a:ea typeface="+mn-ea"/>
                <a:cs typeface="+mn-cs"/>
              </a:rPr>
            </a:br>
            <a:r>
              <a:rPr lang="ru-RU" sz="3200" b="1" kern="0" cap="none" spc="0" dirty="0">
                <a:solidFill>
                  <a:srgbClr val="FF0000"/>
                </a:solidFill>
                <a:latin typeface="Candara"/>
                <a:ea typeface="+mn-ea"/>
                <a:cs typeface="+mn-cs"/>
              </a:rPr>
              <a:t/>
            </a:r>
            <a:br>
              <a:rPr lang="ru-RU" sz="3200" b="1" kern="0" cap="none" spc="0" dirty="0">
                <a:solidFill>
                  <a:srgbClr val="FF0000"/>
                </a:solidFill>
                <a:latin typeface="Candara"/>
                <a:ea typeface="+mn-ea"/>
                <a:cs typeface="+mn-cs"/>
              </a:rPr>
            </a:br>
            <a:r>
              <a:rPr lang="ru-RU" sz="2800" b="1" i="1" kern="0" cap="none" spc="0" dirty="0" smtClean="0">
                <a:solidFill>
                  <a:srgbClr val="FF0000"/>
                </a:solidFill>
                <a:latin typeface="Candara"/>
                <a:ea typeface="+mn-ea"/>
                <a:cs typeface="+mn-cs"/>
              </a:rPr>
              <a:t>1 </a:t>
            </a:r>
            <a:r>
              <a:rPr lang="ru-RU" sz="2800" b="1" i="1" kern="0" cap="none" spc="0" dirty="0">
                <a:solidFill>
                  <a:srgbClr val="FF0000"/>
                </a:solidFill>
                <a:latin typeface="Candara"/>
                <a:ea typeface="+mn-ea"/>
                <a:cs typeface="+mn-cs"/>
              </a:rPr>
              <a:t>октября 2015 года</a:t>
            </a:r>
            <a:br>
              <a:rPr lang="ru-RU" sz="2800" b="1" i="1" kern="0" cap="none" spc="0" dirty="0">
                <a:solidFill>
                  <a:srgbClr val="FF0000"/>
                </a:solidFill>
                <a:latin typeface="Candara"/>
                <a:ea typeface="+mn-ea"/>
                <a:cs typeface="+mn-cs"/>
              </a:rPr>
            </a:br>
            <a:r>
              <a:rPr lang="ru-RU" sz="2400" b="1" i="1" kern="0" cap="none" spc="0" dirty="0">
                <a:solidFill>
                  <a:srgbClr val="000099"/>
                </a:solidFill>
                <a:latin typeface="Candara"/>
                <a:ea typeface="+mn-ea"/>
                <a:cs typeface="+mn-cs"/>
              </a:rPr>
              <a:t>выставка овощей, заготовок и осеннего  букета</a:t>
            </a:r>
            <a:r>
              <a:rPr lang="ru-RU" sz="2800" b="1" i="1" kern="0" cap="none" spc="0" dirty="0">
                <a:solidFill>
                  <a:srgbClr val="000099"/>
                </a:solidFill>
                <a:latin typeface="Candara"/>
                <a:ea typeface="+mn-ea"/>
                <a:cs typeface="+mn-cs"/>
              </a:rPr>
              <a:t/>
            </a:r>
            <a:br>
              <a:rPr lang="ru-RU" sz="2800" b="1" i="1" kern="0" cap="none" spc="0" dirty="0">
                <a:solidFill>
                  <a:srgbClr val="000099"/>
                </a:solidFill>
                <a:latin typeface="Candara"/>
                <a:ea typeface="+mn-ea"/>
                <a:cs typeface="+mn-cs"/>
              </a:rPr>
            </a:br>
            <a:r>
              <a:rPr lang="ru-RU" sz="2800" b="1" kern="0" cap="none" spc="0" dirty="0">
                <a:solidFill>
                  <a:srgbClr val="FF0000"/>
                </a:solidFill>
                <a:latin typeface="Candara"/>
                <a:ea typeface="+mn-ea"/>
                <a:cs typeface="+mn-cs"/>
              </a:rPr>
              <a:t>«Осень золотая»</a:t>
            </a:r>
            <a:r>
              <a:rPr lang="ru-RU" sz="2800" kern="0" cap="none" spc="0" dirty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sz="2800" kern="0" cap="none" spc="0" dirty="0">
                <a:solidFill>
                  <a:srgbClr val="FF0000"/>
                </a:solidFill>
                <a:ea typeface="+mn-ea"/>
                <a:cs typeface="+mn-cs"/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5362" name="Picture 2" descr="F:\Users\User\Desktop\ФОТО ВСЕ\1. ВСЕ МЕРОПРИЯТИЯ за 2015 год\4 квартал 2015 г\2. Выставка Золотая осень\в сайт копия\SDC191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350" y="4132263"/>
            <a:ext cx="297656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F:\Users\User\Desktop\ФОТО ВСЕ\1. ВСЕ МЕРОПРИЯТИЯ за 2015 год\4 квартал 2015 г\2. Выставка Золотая осень\в сайт копия\SDC191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5713" y="3182938"/>
            <a:ext cx="2030412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F:\Users\User\Desktop\ФОТО ВСЕ\1. ВСЕ МЕРОПРИЯТИЯ за 2015 год\4 квартал 2015 г\2. Выставка Золотая осень\в сайт копия\SDC191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6663" y="1531938"/>
            <a:ext cx="2049462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F:\Users\User\Desktop\ФОТО ВСЕ\1. ВСЕ МЕРОПРИЯТИЯ за 2015 год\4 квартал 2015 г\2. Выставка Золотая осень\в сайт копия\SDC1917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3488" y="4794250"/>
            <a:ext cx="2052637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F:\Users\User\Desktop\ФОТО ВСЕ\1. ВСЕ МЕРОПРИЯТИЯ за 2015 год\4 квартал 2015 г\2. Выставка Золотая осень\в сайт копия\SDC1917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2575" y="1357313"/>
            <a:ext cx="3081338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Текст 2"/>
          <p:cNvSpPr txBox="1">
            <a:spLocks/>
          </p:cNvSpPr>
          <p:nvPr/>
        </p:nvSpPr>
        <p:spPr>
          <a:xfrm>
            <a:off x="6157913" y="1304925"/>
            <a:ext cx="2695575" cy="43037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Font typeface="Arial" pitchFamily="34" charset="0"/>
              <a:buNone/>
              <a:defRPr/>
            </a:pPr>
            <a:r>
              <a:rPr lang="ru-RU" sz="2400" b="1" dirty="0" smtClean="0"/>
              <a:t>На выставку были представлены необычной формы и размеров овощи, букеты из листьев, банки с заготовками. Всего приняли участие 30 человек, в том числе 15 детей</a:t>
            </a:r>
            <a:endParaRPr lang="ru-RU" sz="2400" b="1" dirty="0"/>
          </a:p>
        </p:txBody>
      </p:sp>
      <p:pic>
        <p:nvPicPr>
          <p:cNvPr id="15368" name="Picture 2" descr="F:\Users\User\Desktop\ФОТО ВСЕ\1. ВСЕ МЕРОПРИЯТИЯ за 2015 год\праздник осени школы\SDC1923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04025" y="5105400"/>
            <a:ext cx="1509713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38" y="188913"/>
            <a:ext cx="8856662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sz="2800" b="1" i="1" kern="0" cap="none" spc="0" dirty="0" smtClean="0">
                <a:solidFill>
                  <a:srgbClr val="FF0000"/>
                </a:solidFill>
                <a:latin typeface="Candara"/>
              </a:rPr>
              <a:t>29 </a:t>
            </a:r>
            <a:r>
              <a:rPr lang="ru-RU" sz="2800" b="1" i="1" kern="0" cap="none" spc="0" dirty="0">
                <a:solidFill>
                  <a:srgbClr val="FF0000"/>
                </a:solidFill>
                <a:latin typeface="Candara"/>
              </a:rPr>
              <a:t>ноября 2015 </a:t>
            </a:r>
            <a:r>
              <a:rPr lang="ru-RU" sz="2800" b="1" i="1" kern="0" cap="none" spc="0" dirty="0" smtClean="0">
                <a:solidFill>
                  <a:srgbClr val="FF0000"/>
                </a:solidFill>
                <a:latin typeface="Candara"/>
              </a:rPr>
              <a:t>года</a:t>
            </a:r>
            <a:r>
              <a:rPr lang="ru-RU" sz="2800" b="1" i="1" kern="0" cap="none" spc="0" dirty="0">
                <a:solidFill>
                  <a:srgbClr val="FF0000"/>
                </a:solidFill>
                <a:latin typeface="Candara"/>
              </a:rPr>
              <a:t/>
            </a:r>
            <a:br>
              <a:rPr lang="ru-RU" sz="2800" b="1" i="1" kern="0" cap="none" spc="0" dirty="0">
                <a:solidFill>
                  <a:srgbClr val="FF0000"/>
                </a:solidFill>
                <a:latin typeface="Candara"/>
              </a:rPr>
            </a:br>
            <a:r>
              <a:rPr lang="ru-RU" sz="2400" b="1" i="1" kern="0" cap="none" spc="0" dirty="0" smtClean="0">
                <a:solidFill>
                  <a:srgbClr val="000099"/>
                </a:solidFill>
                <a:latin typeface="Candara"/>
              </a:rPr>
              <a:t>большая концертная программа, посвященная Дню Матери            </a:t>
            </a:r>
            <a:r>
              <a:rPr lang="ru-RU" sz="2800" b="1" i="1" kern="0" cap="none" spc="0" dirty="0">
                <a:solidFill>
                  <a:prstClr val="black"/>
                </a:solidFill>
                <a:latin typeface="Candara"/>
              </a:rPr>
              <a:t/>
            </a:r>
            <a:br>
              <a:rPr lang="ru-RU" sz="2800" b="1" i="1" kern="0" cap="none" spc="0" dirty="0">
                <a:solidFill>
                  <a:prstClr val="black"/>
                </a:solidFill>
                <a:latin typeface="Candara"/>
              </a:rPr>
            </a:br>
            <a:r>
              <a:rPr lang="ru-RU" sz="2800" b="1" i="1" kern="0" cap="none" spc="0" dirty="0">
                <a:solidFill>
                  <a:prstClr val="black"/>
                </a:solidFill>
                <a:latin typeface="Candara"/>
              </a:rPr>
              <a:t>                  </a:t>
            </a:r>
            <a:r>
              <a:rPr lang="ru-RU" sz="2800" b="1" kern="0" cap="none" spc="0" dirty="0" smtClean="0">
                <a:solidFill>
                  <a:srgbClr val="FF0000"/>
                </a:solidFill>
                <a:latin typeface="Candara"/>
              </a:rPr>
              <a:t>«Рецепт хорошего настроения»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33638" y="1490663"/>
            <a:ext cx="65532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kern="0" dirty="0">
                <a:solidFill>
                  <a:srgbClr val="000099"/>
                </a:solidFill>
                <a:latin typeface="Candara"/>
                <a:cs typeface="+mn-cs"/>
              </a:rPr>
              <a:t>Рецепт хорошего настроения в праздник, посвященный всем МАТЕРЯМ, создавали творческие коллективы при </a:t>
            </a:r>
            <a:r>
              <a:rPr lang="ru-RU" sz="2000" b="1" i="1" kern="0" dirty="0" err="1">
                <a:solidFill>
                  <a:srgbClr val="000099"/>
                </a:solidFill>
                <a:latin typeface="Candara"/>
                <a:cs typeface="+mn-cs"/>
              </a:rPr>
              <a:t>Чаинском</a:t>
            </a:r>
            <a:r>
              <a:rPr lang="ru-RU" sz="2000" b="1" i="1" kern="0" dirty="0">
                <a:solidFill>
                  <a:srgbClr val="000099"/>
                </a:solidFill>
                <a:latin typeface="Candara"/>
                <a:cs typeface="+mn-cs"/>
              </a:rPr>
              <a:t> Доме культуры:</a:t>
            </a:r>
            <a:endParaRPr lang="ru-RU" sz="2000" dirty="0">
              <a:latin typeface="+mn-lt"/>
              <a:cs typeface="+mn-cs"/>
            </a:endParaRPr>
          </a:p>
        </p:txBody>
      </p:sp>
      <p:pic>
        <p:nvPicPr>
          <p:cNvPr id="34819" name="Picture 3" descr="F:\Users\User\Desktop\откатка ноябрь\SDC19573_c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8225" y="2503488"/>
            <a:ext cx="2409825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 descr="F:\Users\User\Desktop\откатка ноябрь\п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981075"/>
            <a:ext cx="13398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 descr="F:\Users\User\Desktop\откатка ноябрь\SDCлл19517_c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7150" y="2554288"/>
            <a:ext cx="258127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41313" y="2922588"/>
            <a:ext cx="2286000" cy="1069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rgbClr val="C00000"/>
                </a:solidFill>
                <a:latin typeface="Candara" pitchFamily="34" charset="0"/>
              </a:rPr>
              <a:t>Ведущие Коняева А.</a:t>
            </a:r>
            <a:r>
              <a:rPr lang="ru-RU" sz="1600" b="1" i="1">
                <a:solidFill>
                  <a:srgbClr val="C00000"/>
                </a:solidFill>
              </a:rPr>
              <a:t>Б.</a:t>
            </a:r>
            <a:r>
              <a:rPr lang="ru-RU" sz="1600" b="1" i="1">
                <a:solidFill>
                  <a:srgbClr val="C00000"/>
                </a:solidFill>
                <a:latin typeface="Candara" pitchFamily="34" charset="0"/>
              </a:rPr>
              <a:t>, Стрельникова В.</a:t>
            </a:r>
            <a:r>
              <a:rPr lang="ru-RU" sz="1600" b="1" i="1">
                <a:solidFill>
                  <a:srgbClr val="C00000"/>
                </a:solidFill>
              </a:rPr>
              <a:t>В.</a:t>
            </a:r>
            <a:r>
              <a:rPr lang="ru-RU" sz="1600" b="1" i="1">
                <a:solidFill>
                  <a:srgbClr val="C00000"/>
                </a:solidFill>
                <a:latin typeface="Candara" pitchFamily="34" charset="0"/>
              </a:rPr>
              <a:t>, Амоськина В.</a:t>
            </a:r>
            <a:r>
              <a:rPr lang="ru-RU" sz="1600" b="1" i="1">
                <a:solidFill>
                  <a:srgbClr val="C00000"/>
                </a:solidFill>
              </a:rPr>
              <a:t>А.</a:t>
            </a:r>
          </a:p>
          <a:p>
            <a:pPr algn="ctr"/>
            <a:r>
              <a:rPr lang="ru-RU" sz="1600" b="1" i="1">
                <a:solidFill>
                  <a:srgbClr val="C00000"/>
                </a:solidFill>
                <a:latin typeface="Candara" pitchFamily="34" charset="0"/>
              </a:rPr>
              <a:t>(рук. Куусмаа В.</a:t>
            </a:r>
            <a:r>
              <a:rPr lang="ru-RU" sz="1600" b="1" i="1">
                <a:solidFill>
                  <a:srgbClr val="C00000"/>
                </a:solidFill>
              </a:rPr>
              <a:t>А.</a:t>
            </a:r>
            <a:r>
              <a:rPr lang="ru-RU" sz="1600" b="1" i="1">
                <a:solidFill>
                  <a:srgbClr val="C00000"/>
                </a:solidFill>
                <a:latin typeface="Candara" pitchFamily="34" charset="0"/>
              </a:rPr>
              <a:t>)</a:t>
            </a:r>
            <a:endParaRPr lang="ru-RU" sz="160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34823" name="Picture 10" descr="F:\Users\User\Desktop\откатка ноябрь\SDC19567_c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950" y="4967288"/>
            <a:ext cx="2392363" cy="172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6" descr="F:\Users\User\Desktop\откатка ноябрь\CтттopImag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68650" y="5018088"/>
            <a:ext cx="211772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651500" y="4300538"/>
            <a:ext cx="3313113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kern="0" dirty="0">
                <a:solidFill>
                  <a:srgbClr val="C00000"/>
                </a:solidFill>
                <a:latin typeface="Candara"/>
                <a:cs typeface="+mn-cs"/>
              </a:rPr>
              <a:t>Вокальная группа «</a:t>
            </a:r>
            <a:r>
              <a:rPr lang="ru-RU" b="1" i="1" kern="0" dirty="0" err="1">
                <a:solidFill>
                  <a:srgbClr val="C00000"/>
                </a:solidFill>
                <a:latin typeface="Candara"/>
                <a:cs typeface="+mn-cs"/>
              </a:rPr>
              <a:t>Сибиринка</a:t>
            </a:r>
            <a:r>
              <a:rPr lang="ru-RU" b="1" i="1" kern="0" dirty="0">
                <a:solidFill>
                  <a:srgbClr val="C00000"/>
                </a:solidFill>
                <a:latin typeface="Candara"/>
                <a:cs typeface="+mn-cs"/>
              </a:rPr>
              <a:t>» (рук. Кравчук Т.А)</a:t>
            </a:r>
            <a:endParaRPr lang="ru-RU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08625" y="5589588"/>
            <a:ext cx="3455988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kern="0" dirty="0">
                <a:solidFill>
                  <a:srgbClr val="C00000"/>
                </a:solidFill>
                <a:latin typeface="Candara"/>
                <a:cs typeface="+mn-cs"/>
              </a:rPr>
              <a:t>Детский танцевальный кружок «</a:t>
            </a:r>
            <a:r>
              <a:rPr lang="ru-RU" b="1" i="1" kern="0" dirty="0" err="1">
                <a:solidFill>
                  <a:srgbClr val="C00000"/>
                </a:solidFill>
                <a:latin typeface="Candara"/>
                <a:cs typeface="+mn-cs"/>
              </a:rPr>
              <a:t>Барбарики</a:t>
            </a:r>
            <a:r>
              <a:rPr lang="ru-RU" b="1" i="1" kern="0" dirty="0">
                <a:solidFill>
                  <a:srgbClr val="C00000"/>
                </a:solidFill>
                <a:latin typeface="Candara"/>
                <a:cs typeface="+mn-cs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kern="0" dirty="0">
                <a:solidFill>
                  <a:srgbClr val="C00000"/>
                </a:solidFill>
                <a:latin typeface="Candara"/>
                <a:cs typeface="+mn-cs"/>
              </a:rPr>
              <a:t> (рук. Кравчук Т.А)</a:t>
            </a:r>
            <a:endParaRPr lang="ru-RU" dirty="0">
              <a:solidFill>
                <a:srgbClr val="C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F:\Users\User\Desktop\ФОТО ВСЕ\1. ВСЕ МЕРОПРИЯТИЯ за 2015 год\4 квартал 2015 г\фото день матери\CropIжmage -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9175" y="174625"/>
            <a:ext cx="150495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8" descr="F:\Users\User\Desktop\откатка ноябрь\SDC130_c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66688"/>
            <a:ext cx="2082800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 descr="F:\Users\User\Desktop\ФОТО ВСЕ\1. ВСЕ МЕРОПРИЯТИЯ за 2015 год\4 квартал 2015 г\фото день матери\CropImage - копия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7388" y="222250"/>
            <a:ext cx="1368425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2" descr="F:\Users\User\Desktop\ФОТО ВСЕ\1. ВСЕ МЕРОПРИЯТИЯ за 2015 год\4 квартал 2015 г\день Матери 2015\SDC19578 - копи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838" y="161925"/>
            <a:ext cx="1268412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3716338"/>
            <a:ext cx="2636837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2" descr="F:\Users\User\Desktop\откатка ноябрь\SDC19538==_c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09913" y="3689350"/>
            <a:ext cx="2889250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3" descr="F:\Users\User\Desktop\откатка ноябрь\Crmag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34125" y="3694113"/>
            <a:ext cx="2641600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Прямоугольник 1"/>
          <p:cNvSpPr>
            <a:spLocks noChangeArrowheads="1"/>
          </p:cNvSpPr>
          <p:nvPr/>
        </p:nvSpPr>
        <p:spPr bwMode="auto">
          <a:xfrm>
            <a:off x="468313" y="2643188"/>
            <a:ext cx="82073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  <a:latin typeface="Candara" pitchFamily="34" charset="0"/>
              </a:rPr>
              <a:t>Песни, в исполнении солистов и стихи: кружки «Нотки», «Буратино»  </a:t>
            </a:r>
          </a:p>
          <a:p>
            <a:pPr algn="ctr"/>
            <a:r>
              <a:rPr lang="ru-RU" sz="2000" b="1" i="1">
                <a:solidFill>
                  <a:srgbClr val="C00000"/>
                </a:solidFill>
                <a:latin typeface="Candara" pitchFamily="34" charset="0"/>
              </a:rPr>
              <a:t>(руков. Кравчук Т.</a:t>
            </a:r>
            <a:r>
              <a:rPr lang="ru-RU" sz="2000" b="1" i="1">
                <a:solidFill>
                  <a:srgbClr val="C00000"/>
                </a:solidFill>
              </a:rPr>
              <a:t>А.</a:t>
            </a:r>
            <a:r>
              <a:rPr lang="ru-RU" sz="2000" b="1" i="1">
                <a:solidFill>
                  <a:srgbClr val="C00000"/>
                </a:solidFill>
                <a:latin typeface="Candara" pitchFamily="34" charset="0"/>
              </a:rPr>
              <a:t>),   «</a:t>
            </a:r>
            <a:r>
              <a:rPr lang="en-US" sz="2000" b="1" i="1">
                <a:solidFill>
                  <a:srgbClr val="C00000"/>
                </a:solidFill>
                <a:latin typeface="Candara" pitchFamily="34" charset="0"/>
              </a:rPr>
              <a:t>C</a:t>
            </a:r>
            <a:r>
              <a:rPr lang="ru-RU" sz="2000" b="1" i="1">
                <a:solidFill>
                  <a:srgbClr val="C00000"/>
                </a:solidFill>
              </a:rPr>
              <a:t>озвучие</a:t>
            </a:r>
            <a:r>
              <a:rPr lang="ru-RU" sz="2000" b="1">
                <a:solidFill>
                  <a:srgbClr val="C00000"/>
                </a:solidFill>
                <a:latin typeface="Candara" pitchFamily="34" charset="0"/>
              </a:rPr>
              <a:t>»</a:t>
            </a:r>
            <a:r>
              <a:rPr lang="ru-RU" sz="2000" b="1" i="1">
                <a:solidFill>
                  <a:srgbClr val="C00000"/>
                </a:solidFill>
                <a:latin typeface="Candara" pitchFamily="34" charset="0"/>
              </a:rPr>
              <a:t> (руков. Куусмаа В.А.)</a:t>
            </a:r>
            <a:endParaRPr lang="ru-RU" sz="200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35849" name="Picture 2" descr="F:\Users\User\Desktop\ФОТО ВСЕ\1. ВСЕ МЕРОПРИЯТИЯ за 2015 год\4 квартал 2015 г\день Матери 2015\SDC19519 - копия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62875" y="185738"/>
            <a:ext cx="1201738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0" name="Прямоугольник 3"/>
          <p:cNvSpPr>
            <a:spLocks noChangeArrowheads="1"/>
          </p:cNvSpPr>
          <p:nvPr/>
        </p:nvSpPr>
        <p:spPr bwMode="auto">
          <a:xfrm>
            <a:off x="611188" y="6165850"/>
            <a:ext cx="7753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  <a:latin typeface="Candara" pitchFamily="34" charset="0"/>
              </a:rPr>
              <a:t>Миниатюры: кружок «</a:t>
            </a:r>
            <a:r>
              <a:rPr lang="ru-RU" sz="2000" b="1">
                <a:solidFill>
                  <a:srgbClr val="C00000"/>
                </a:solidFill>
              </a:rPr>
              <a:t>Маскарад</a:t>
            </a:r>
            <a:r>
              <a:rPr lang="ru-RU" sz="2000" b="1">
                <a:solidFill>
                  <a:srgbClr val="C00000"/>
                </a:solidFill>
                <a:latin typeface="Candara" pitchFamily="34" charset="0"/>
              </a:rPr>
              <a:t>»</a:t>
            </a:r>
            <a:r>
              <a:rPr lang="ru-RU" sz="2000" b="1" i="1">
                <a:solidFill>
                  <a:srgbClr val="C00000"/>
                </a:solidFill>
                <a:latin typeface="Candara" pitchFamily="34" charset="0"/>
              </a:rPr>
              <a:t> (руков. Куусмаа В.А.)</a:t>
            </a:r>
            <a:endParaRPr lang="ru-RU" sz="2000">
              <a:solidFill>
                <a:srgbClr val="C0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F:\Users\User\Desktop\откатка ноябрь\SDC19585_c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788" y="3857625"/>
            <a:ext cx="1990725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5" descr="F:\Users\User\Desktop\откатка ноябрь\SDC19583_c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3873500"/>
            <a:ext cx="2262187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Прямоугольник 1"/>
          <p:cNvSpPr>
            <a:spLocks noChangeArrowheads="1"/>
          </p:cNvSpPr>
          <p:nvPr/>
        </p:nvSpPr>
        <p:spPr bwMode="auto">
          <a:xfrm>
            <a:off x="5132388" y="4005263"/>
            <a:ext cx="38322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Присутвующие  в зале зрители со сцены поздравили своих мам с праздником</a:t>
            </a:r>
          </a:p>
        </p:txBody>
      </p:sp>
      <p:pic>
        <p:nvPicPr>
          <p:cNvPr id="36868" name="Picture 2" descr="F:\Users\User\Desktop\откатка ноябрь\CropImььььag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314325"/>
            <a:ext cx="3062287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2875" y="2527300"/>
            <a:ext cx="8821738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kern="0" dirty="0">
                <a:solidFill>
                  <a:srgbClr val="000099"/>
                </a:solidFill>
                <a:latin typeface="Candara"/>
              </a:rPr>
              <a:t>Ряд художественных номеров с детьми коррекционной школы-интерната «Черемушки» было подготовлено педагогами и воспитателями. Зрители увидели коллекцию костюмов из бумаги и полиэтиленовых пакетов, изготовленных детьми,  танец,  игру на народных инструментах.</a:t>
            </a:r>
            <a:endParaRPr lang="ru-RU" i="1" dirty="0">
              <a:solidFill>
                <a:srgbClr val="000099"/>
              </a:solidFill>
              <a:latin typeface="Arial Narrow"/>
            </a:endParaRPr>
          </a:p>
        </p:txBody>
      </p:sp>
      <p:pic>
        <p:nvPicPr>
          <p:cNvPr id="36870" name="Picture 3" descr="F:\Users\User\Desktop\ФОТО ВСЕ\1. ФОТО МЕРОПРИЯТИЙ\1. ВСЕ МЕРОПРИЯТИЯ за 2015 год\4 квартал 2015 г\день Матери 2015\SDC195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2950" y="333375"/>
            <a:ext cx="38989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44488" y="5661025"/>
            <a:ext cx="83185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+mn-lt"/>
              </a:rPr>
              <a:t>Ответственные за проведение мероприятия </a:t>
            </a:r>
          </a:p>
          <a:p>
            <a:pPr algn="ctr">
              <a:defRPr/>
            </a:pPr>
            <a:r>
              <a:rPr lang="ru-RU" sz="2400" b="1" dirty="0" err="1">
                <a:solidFill>
                  <a:srgbClr val="FF0000"/>
                </a:solidFill>
                <a:latin typeface="+mn-lt"/>
              </a:rPr>
              <a:t>культорганизаторы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   Кравчук Т.А.,  </a:t>
            </a:r>
            <a:r>
              <a:rPr lang="ru-RU" sz="2400" b="1" dirty="0" err="1">
                <a:solidFill>
                  <a:srgbClr val="FF0000"/>
                </a:solidFill>
                <a:latin typeface="+mn-lt"/>
              </a:rPr>
              <a:t>Куусмаа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 В.А.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476250"/>
            <a:ext cx="79248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sz="2800" b="1" i="1" kern="0" cap="none" spc="0" dirty="0" smtClean="0">
                <a:solidFill>
                  <a:srgbClr val="FF0000"/>
                </a:solidFill>
                <a:latin typeface="Candara"/>
              </a:rPr>
              <a:t>22 </a:t>
            </a:r>
            <a:r>
              <a:rPr lang="ru-RU" sz="2800" b="1" i="1" kern="0" cap="none" spc="0" dirty="0">
                <a:solidFill>
                  <a:srgbClr val="FF0000"/>
                </a:solidFill>
                <a:latin typeface="Candara"/>
              </a:rPr>
              <a:t>ноября 2015 года</a:t>
            </a:r>
            <a:br>
              <a:rPr lang="ru-RU" sz="2800" b="1" i="1" kern="0" cap="none" spc="0" dirty="0">
                <a:solidFill>
                  <a:srgbClr val="FF0000"/>
                </a:solidFill>
                <a:latin typeface="Candara"/>
              </a:rPr>
            </a:br>
            <a:r>
              <a:rPr lang="ru-RU" sz="2400" b="1" i="1" kern="0" cap="none" spc="0" dirty="0" smtClean="0">
                <a:solidFill>
                  <a:srgbClr val="000099"/>
                </a:solidFill>
                <a:latin typeface="Candara"/>
              </a:rPr>
              <a:t>выставка детских работ, участников областной и районной конкурсных выставок          </a:t>
            </a:r>
            <a:r>
              <a:rPr lang="ru-RU" sz="2800" b="1" i="1" kern="0" cap="none" spc="0" dirty="0">
                <a:solidFill>
                  <a:prstClr val="black"/>
                </a:solidFill>
                <a:latin typeface="Candara"/>
              </a:rPr>
              <a:t/>
            </a:r>
            <a:br>
              <a:rPr lang="ru-RU" sz="2800" b="1" i="1" kern="0" cap="none" spc="0" dirty="0">
                <a:solidFill>
                  <a:prstClr val="black"/>
                </a:solidFill>
                <a:latin typeface="Candara"/>
              </a:rPr>
            </a:br>
            <a:r>
              <a:rPr lang="ru-RU" sz="2800" b="1" i="1" kern="0" cap="none" spc="0" dirty="0">
                <a:solidFill>
                  <a:prstClr val="black"/>
                </a:solidFill>
                <a:latin typeface="Candara"/>
              </a:rPr>
              <a:t>                  </a:t>
            </a:r>
            <a:r>
              <a:rPr lang="ru-RU" sz="2800" b="1" kern="0" cap="none" spc="0" dirty="0" smtClean="0">
                <a:solidFill>
                  <a:srgbClr val="FF0000"/>
                </a:solidFill>
                <a:latin typeface="Candara"/>
              </a:rPr>
              <a:t>«</a:t>
            </a:r>
            <a:r>
              <a:rPr lang="ru-RU" sz="2800" b="1" kern="0" cap="none" spc="0" dirty="0">
                <a:solidFill>
                  <a:srgbClr val="FF0000"/>
                </a:solidFill>
                <a:latin typeface="Candara"/>
              </a:rPr>
              <a:t>П</a:t>
            </a:r>
            <a:r>
              <a:rPr lang="ru-RU" sz="2800" b="1" kern="0" cap="none" spc="0" dirty="0" smtClean="0">
                <a:solidFill>
                  <a:srgbClr val="FF0000"/>
                </a:solidFill>
                <a:latin typeface="Candara"/>
              </a:rPr>
              <a:t>рощай Осень!»</a:t>
            </a:r>
            <a:endParaRPr lang="ru-RU" dirty="0"/>
          </a:p>
        </p:txBody>
      </p:sp>
      <p:pic>
        <p:nvPicPr>
          <p:cNvPr id="37890" name="Picture 2" descr="F:\Users\User\Desktop\фото день матери\с Любиного фотика\P10207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3362325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 descr="F:\Users\User\Desktop\откатка ноябрь\SDC19605_c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246188"/>
            <a:ext cx="2097088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Прямоугольник 2"/>
          <p:cNvSpPr>
            <a:spLocks noChangeArrowheads="1"/>
          </p:cNvSpPr>
          <p:nvPr/>
        </p:nvSpPr>
        <p:spPr bwMode="auto">
          <a:xfrm>
            <a:off x="3059113" y="1811338"/>
            <a:ext cx="5976937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Работы, которые были на областной и районной выставок, были размещены в фойе Дома культуры. Все они выполнены из флористического материала: сухоцветов, цветов, шишек, листьев.</a:t>
            </a:r>
          </a:p>
        </p:txBody>
      </p:sp>
      <p:sp>
        <p:nvSpPr>
          <p:cNvPr id="37893" name="Прямоугольник 3"/>
          <p:cNvSpPr>
            <a:spLocks noChangeArrowheads="1"/>
          </p:cNvSpPr>
          <p:nvPr/>
        </p:nvSpPr>
        <p:spPr bwMode="auto">
          <a:xfrm>
            <a:off x="350838" y="3368675"/>
            <a:ext cx="3860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Всего размещено более 40 работ, выполненных учащимися коррекционной школы-интернат «Черемушки» и ребятами из кружка при ДК «Одаренок» (рук. Кравчук Т.А.)</a:t>
            </a:r>
          </a:p>
        </p:txBody>
      </p:sp>
      <p:sp>
        <p:nvSpPr>
          <p:cNvPr id="37894" name="Прямоугольник 4"/>
          <p:cNvSpPr>
            <a:spLocks noChangeArrowheads="1"/>
          </p:cNvSpPr>
          <p:nvPr/>
        </p:nvSpPr>
        <p:spPr bwMode="auto">
          <a:xfrm>
            <a:off x="250825" y="5307013"/>
            <a:ext cx="43211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Arial Narrow" pitchFamily="34" charset="0"/>
              </a:rPr>
              <a:t>Ответственные за мероприятие культорганизатор  Кравчук Т.А., библиотекарь  Фатеева С.И.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-100013"/>
            <a:ext cx="7924800" cy="114300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i="1" kern="0" cap="none" spc="0" dirty="0" smtClean="0">
                <a:solidFill>
                  <a:srgbClr val="FF0000"/>
                </a:solidFill>
                <a:latin typeface="Candara"/>
              </a:rPr>
              <a:t> октябрь  - ноябрь </a:t>
            </a:r>
            <a:r>
              <a:rPr lang="ru-RU" sz="2800" b="1" i="1" kern="0" cap="none" spc="0" dirty="0">
                <a:solidFill>
                  <a:srgbClr val="FF0000"/>
                </a:solidFill>
                <a:latin typeface="Candara"/>
              </a:rPr>
              <a:t>2015 года</a:t>
            </a:r>
            <a:br>
              <a:rPr lang="ru-RU" sz="2800" b="1" i="1" kern="0" cap="none" spc="0" dirty="0">
                <a:solidFill>
                  <a:srgbClr val="FF0000"/>
                </a:solidFill>
                <a:latin typeface="Candara"/>
              </a:rPr>
            </a:br>
            <a:r>
              <a:rPr lang="ru-RU" sz="2400" b="1" i="1" kern="0" cap="none" spc="0" dirty="0" smtClean="0">
                <a:solidFill>
                  <a:srgbClr val="000099"/>
                </a:solidFill>
                <a:latin typeface="Candara"/>
              </a:rPr>
              <a:t>участие в районных и областных выставках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161925" y="5229225"/>
            <a:ext cx="7164388" cy="5040313"/>
          </a:xfrm>
        </p:spPr>
        <p:txBody>
          <a:bodyPr/>
          <a:lstStyle/>
          <a:p>
            <a:pPr eaLnBrk="1" fontAlgn="auto" hangingPunct="1">
              <a:buFont typeface="Arial" pitchFamily="34" charset="0"/>
              <a:buChar char="•"/>
              <a:defRPr/>
            </a:pPr>
            <a:endParaRPr lang="ru-RU" dirty="0"/>
          </a:p>
          <a:p>
            <a:pPr algn="ctr" eaLnBrk="1" fontAlgn="auto" hangingPunct="1">
              <a:buClr>
                <a:srgbClr val="1F2123"/>
              </a:buClr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rgbClr val="000099"/>
                </a:solidFill>
              </a:rPr>
              <a:t>Районная выставка флористических работ                              «Цветик-</a:t>
            </a:r>
            <a:r>
              <a:rPr lang="ru-RU" sz="2000" b="1" dirty="0" err="1" smtClean="0">
                <a:solidFill>
                  <a:srgbClr val="000099"/>
                </a:solidFill>
              </a:rPr>
              <a:t>Семицветик</a:t>
            </a:r>
            <a:r>
              <a:rPr lang="ru-RU" sz="2000" b="1" dirty="0" smtClean="0">
                <a:solidFill>
                  <a:srgbClr val="000099"/>
                </a:solidFill>
              </a:rPr>
              <a:t>» </a:t>
            </a:r>
            <a:r>
              <a:rPr lang="ru-RU" sz="2000" b="1" dirty="0">
                <a:solidFill>
                  <a:srgbClr val="000099"/>
                </a:solidFill>
              </a:rPr>
              <a:t>(</a:t>
            </a:r>
            <a:r>
              <a:rPr lang="ru-RU" sz="2000" b="1" i="1" dirty="0">
                <a:solidFill>
                  <a:srgbClr val="000099"/>
                </a:solidFill>
              </a:rPr>
              <a:t>участвовали 4 человека из </a:t>
            </a:r>
            <a:r>
              <a:rPr lang="ru-RU" sz="2000" b="1" i="1" dirty="0" smtClean="0">
                <a:solidFill>
                  <a:srgbClr val="000099"/>
                </a:solidFill>
              </a:rPr>
              <a:t>                      клуба </a:t>
            </a:r>
            <a:r>
              <a:rPr lang="ru-RU" sz="2000" b="1" i="1" dirty="0">
                <a:solidFill>
                  <a:srgbClr val="000099"/>
                </a:solidFill>
              </a:rPr>
              <a:t>«</a:t>
            </a:r>
            <a:r>
              <a:rPr lang="ru-RU" sz="2000" b="1" i="1" dirty="0" err="1">
                <a:solidFill>
                  <a:srgbClr val="000099"/>
                </a:solidFill>
              </a:rPr>
              <a:t>Одаренок</a:t>
            </a:r>
            <a:r>
              <a:rPr lang="ru-RU" sz="2000" b="1" i="1" dirty="0">
                <a:solidFill>
                  <a:srgbClr val="000099"/>
                </a:solidFill>
              </a:rPr>
              <a:t>» руководитель Кравчук Т.А..)</a:t>
            </a:r>
          </a:p>
          <a:p>
            <a:pPr eaLnBrk="1" fontAlgn="auto" hangingPunct="1"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38915" name="Picture 2" descr="F:\Users\User\Desktop\ФОТО ВСЕ\1. ВСЕ МЕРОПРИЯТИЯ за 2015 год\4 квартал 2015 г\0.выставка насекомых\фото насекомых\image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1557338"/>
            <a:ext cx="1439863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 descr="F:\Users\User\Desktop\ФОТО ВСЕ\1. ВСЕ МЕРОПРИЯТИЯ за 2015 год\4 квартал 2015 г\0.выставка насекомых\фото насекомых\image (1)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9175" y="1552575"/>
            <a:ext cx="15367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4" descr="F:\Users\User\Desktop\ФОТО ВСЕ\1. ВСЕ МЕРОПРИЯТИЯ за 2015 год\4 квартал 2015 г\1. районная выставка осенних поделок и гербариев\SDC191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9175" y="3500438"/>
            <a:ext cx="1471613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5" descr="F:\Users\User\Desktop\ФОТО ВСЕ\1. ФОТО МЕРОПРИЯТИЙ\1. ВСЕ МЕРОПРИЯТИЯ за 2015 год\4 квартал 2015 г\0.выставка насекомых\фото насекомых\SDC1909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1435100"/>
            <a:ext cx="15843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3850" y="2708275"/>
            <a:ext cx="864076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buFont typeface="Arial" pitchFamily="34" charset="0"/>
              <a:buChar char="•"/>
              <a:defRPr/>
            </a:pPr>
            <a:r>
              <a:rPr lang="ru-RU" sz="2000" b="1" spc="30" dirty="0">
                <a:solidFill>
                  <a:srgbClr val="000099"/>
                </a:solidFill>
                <a:latin typeface="+mn-lt"/>
                <a:cs typeface="+mn-cs"/>
              </a:rPr>
              <a:t>На районную  выставку фотографий «Мир насекомых» отправлено                3 работы </a:t>
            </a:r>
            <a:r>
              <a:rPr lang="ru-RU" sz="2000" b="1" i="1" spc="30" dirty="0">
                <a:solidFill>
                  <a:srgbClr val="000099"/>
                </a:solidFill>
                <a:latin typeface="+mn-lt"/>
                <a:cs typeface="+mn-cs"/>
              </a:rPr>
              <a:t>(клуб «</a:t>
            </a:r>
            <a:r>
              <a:rPr lang="ru-RU" sz="2000" b="1" i="1" spc="30" dirty="0" err="1">
                <a:solidFill>
                  <a:srgbClr val="000099"/>
                </a:solidFill>
                <a:latin typeface="+mn-lt"/>
                <a:cs typeface="+mn-cs"/>
              </a:rPr>
              <a:t>Одаренок</a:t>
            </a:r>
            <a:r>
              <a:rPr lang="ru-RU" sz="2000" b="1" i="1" spc="30" dirty="0">
                <a:solidFill>
                  <a:srgbClr val="000099"/>
                </a:solidFill>
                <a:latin typeface="+mn-lt"/>
                <a:cs typeface="+mn-cs"/>
              </a:rPr>
              <a:t>» руководитель Кравчук Т.А.)</a:t>
            </a:r>
          </a:p>
        </p:txBody>
      </p:sp>
      <p:sp>
        <p:nvSpPr>
          <p:cNvPr id="38920" name="Прямоугольник 4"/>
          <p:cNvSpPr>
            <a:spLocks noChangeArrowheads="1"/>
          </p:cNvSpPr>
          <p:nvPr/>
        </p:nvSpPr>
        <p:spPr bwMode="auto">
          <a:xfrm>
            <a:off x="2339975" y="3789363"/>
            <a:ext cx="63357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  <a:latin typeface="Arial Narrow" pitchFamily="34" charset="0"/>
              </a:rPr>
              <a:t>27-я Областная выставка флористических работ </a:t>
            </a:r>
            <a:r>
              <a:rPr lang="ru-RU" sz="2000" b="1" i="1">
                <a:solidFill>
                  <a:srgbClr val="C00000"/>
                </a:solidFill>
                <a:latin typeface="Arial Narrow" pitchFamily="34" charset="0"/>
              </a:rPr>
              <a:t>(участвовали 4 человека из клуба «Одаренок» руководитель Кравчук Т.А..)</a:t>
            </a:r>
          </a:p>
        </p:txBody>
      </p:sp>
      <p:pic>
        <p:nvPicPr>
          <p:cNvPr id="38921" name="Picture 6" descr="F:\Users\User\Desktop\ФОТО ВСЕ\1. ФОТО МЕРОПРИЯТИЙ\1. ВСЕ МЕРОПРИЯТИЯ за 2015 год\4 квартал 2015 г\1. районная выставка осенних поделок и гербариев\SDC1915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15088" y="4948238"/>
            <a:ext cx="2366962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0825" y="5357813"/>
            <a:ext cx="8750300" cy="1500187"/>
          </a:xfrm>
        </p:spPr>
        <p:txBody>
          <a:bodyPr>
            <a:normAutofit fontScale="25000" lnSpcReduction="20000"/>
          </a:bodyPr>
          <a:lstStyle/>
          <a:p>
            <a:pPr eaLnBrk="1" fontAlgn="auto" hangingPunct="1">
              <a:buFont typeface="Arial" pitchFamily="34" charset="0"/>
              <a:buNone/>
              <a:defRPr/>
            </a:pPr>
            <a:r>
              <a:rPr lang="ru-RU" sz="8000" b="1" i="1" dirty="0" smtClean="0">
                <a:solidFill>
                  <a:srgbClr val="000099"/>
                </a:solidFill>
              </a:rPr>
              <a:t>18.10.15г. – игровая программа с детьми школы-интерната                                                                   </a:t>
            </a:r>
            <a:r>
              <a:rPr lang="ru-RU" sz="8000" b="1" i="1" dirty="0" smtClean="0">
                <a:solidFill>
                  <a:srgbClr val="C00000"/>
                </a:solidFill>
              </a:rPr>
              <a:t>«Ее величество ЗАГАДКА»</a:t>
            </a:r>
            <a:r>
              <a:rPr lang="ru-RU" sz="8000" b="1" i="1" dirty="0">
                <a:solidFill>
                  <a:srgbClr val="C00000"/>
                </a:solidFill>
              </a:rPr>
              <a:t> </a:t>
            </a:r>
            <a:r>
              <a:rPr lang="ru-RU" sz="8000" b="1" i="1" dirty="0">
                <a:solidFill>
                  <a:srgbClr val="000099"/>
                </a:solidFill>
              </a:rPr>
              <a:t>(</a:t>
            </a:r>
            <a:r>
              <a:rPr lang="ru-RU" sz="8000" b="1" i="1" dirty="0" smtClean="0">
                <a:solidFill>
                  <a:srgbClr val="000099"/>
                </a:solidFill>
              </a:rPr>
              <a:t>ответственный </a:t>
            </a:r>
            <a:r>
              <a:rPr lang="ru-RU" sz="8000" b="1" i="1" dirty="0" err="1" smtClean="0">
                <a:solidFill>
                  <a:srgbClr val="000099"/>
                </a:solidFill>
              </a:rPr>
              <a:t>Куусмаа</a:t>
            </a:r>
            <a:r>
              <a:rPr lang="ru-RU" sz="8000" b="1" i="1" dirty="0" smtClean="0">
                <a:solidFill>
                  <a:srgbClr val="000099"/>
                </a:solidFill>
              </a:rPr>
              <a:t> В.А.)</a:t>
            </a:r>
          </a:p>
          <a:p>
            <a:pPr eaLnBrk="1" fontAlgn="auto" hangingPunct="1">
              <a:buFont typeface="Arial" pitchFamily="34" charset="0"/>
              <a:buNone/>
              <a:defRPr/>
            </a:pPr>
            <a:r>
              <a:rPr lang="ru-RU" sz="8000" b="1" i="1" dirty="0" smtClean="0">
                <a:solidFill>
                  <a:srgbClr val="000099"/>
                </a:solidFill>
              </a:rPr>
              <a:t>25.10.15. </a:t>
            </a:r>
            <a:r>
              <a:rPr lang="ru-RU" sz="8000" b="1" i="1" dirty="0" smtClean="0">
                <a:solidFill>
                  <a:srgbClr val="C00000"/>
                </a:solidFill>
              </a:rPr>
              <a:t>«Час игры» </a:t>
            </a:r>
            <a:r>
              <a:rPr lang="ru-RU" sz="8000" b="1" i="1" dirty="0" smtClean="0">
                <a:solidFill>
                  <a:srgbClr val="000099"/>
                </a:solidFill>
              </a:rPr>
              <a:t>детские подвижные игры </a:t>
            </a:r>
            <a:r>
              <a:rPr lang="ru-RU" sz="8000" b="1" i="1" dirty="0">
                <a:solidFill>
                  <a:srgbClr val="000099"/>
                </a:solidFill>
              </a:rPr>
              <a:t>(ответственный </a:t>
            </a:r>
            <a:r>
              <a:rPr lang="ru-RU" sz="8000" b="1" i="1" dirty="0" err="1">
                <a:solidFill>
                  <a:srgbClr val="000099"/>
                </a:solidFill>
              </a:rPr>
              <a:t>Куусмаа</a:t>
            </a:r>
            <a:r>
              <a:rPr lang="ru-RU" sz="8000" b="1" i="1" dirty="0">
                <a:solidFill>
                  <a:srgbClr val="000099"/>
                </a:solidFill>
              </a:rPr>
              <a:t> В.А.)</a:t>
            </a:r>
            <a:endParaRPr lang="ru-RU" sz="8000" b="1" i="1" dirty="0" smtClean="0">
              <a:solidFill>
                <a:srgbClr val="000099"/>
              </a:solidFill>
            </a:endParaRPr>
          </a:p>
          <a:p>
            <a:pPr eaLnBrk="1" fontAlgn="auto" hangingPunct="1">
              <a:buFont typeface="Arial" pitchFamily="34" charset="0"/>
              <a:buNone/>
              <a:defRPr/>
            </a:pPr>
            <a:r>
              <a:rPr lang="ru-RU" sz="8000" b="1" i="1" dirty="0" smtClean="0">
                <a:solidFill>
                  <a:srgbClr val="000099"/>
                </a:solidFill>
              </a:rPr>
              <a:t>1.11.15. Детская игровая программа «Поиграем вместе» (Клуб «Затейник рук. </a:t>
            </a:r>
            <a:r>
              <a:rPr lang="ru-RU" sz="8000" b="1" i="1" dirty="0" err="1" smtClean="0">
                <a:solidFill>
                  <a:srgbClr val="000099"/>
                </a:solidFill>
              </a:rPr>
              <a:t>Куусмаа</a:t>
            </a:r>
            <a:r>
              <a:rPr lang="ru-RU" sz="8000" b="1" i="1" dirty="0" smtClean="0">
                <a:solidFill>
                  <a:srgbClr val="000099"/>
                </a:solidFill>
              </a:rPr>
              <a:t> В.А.)</a:t>
            </a:r>
          </a:p>
          <a:p>
            <a:pPr eaLnBrk="1" fontAlgn="auto" hangingPunct="1">
              <a:buFont typeface="Arial" pitchFamily="34" charset="0"/>
              <a:buNone/>
              <a:defRPr/>
            </a:pPr>
            <a:r>
              <a:rPr lang="ru-RU" sz="8000" b="1" i="1" dirty="0" smtClean="0">
                <a:solidFill>
                  <a:srgbClr val="000099"/>
                </a:solidFill>
              </a:rPr>
              <a:t>4.11. </a:t>
            </a:r>
            <a:r>
              <a:rPr lang="ru-RU" sz="8000" b="1" i="1" dirty="0" smtClean="0">
                <a:solidFill>
                  <a:srgbClr val="C00000"/>
                </a:solidFill>
              </a:rPr>
              <a:t>«Что за праздник ДЕНЬ ЕДИНСТВА</a:t>
            </a:r>
            <a:r>
              <a:rPr lang="ru-RU" sz="8000" b="1" i="1" dirty="0" smtClean="0">
                <a:solidFill>
                  <a:srgbClr val="000099"/>
                </a:solidFill>
              </a:rPr>
              <a:t>» познавательное мероприятие </a:t>
            </a:r>
            <a:r>
              <a:rPr lang="ru-RU" sz="8000" b="1" i="1" dirty="0">
                <a:solidFill>
                  <a:srgbClr val="000099"/>
                </a:solidFill>
              </a:rPr>
              <a:t>(ответственный </a:t>
            </a:r>
            <a:r>
              <a:rPr lang="ru-RU" sz="8000" b="1" i="1" dirty="0" err="1">
                <a:solidFill>
                  <a:srgbClr val="000099"/>
                </a:solidFill>
              </a:rPr>
              <a:t>Куусмаа</a:t>
            </a:r>
            <a:r>
              <a:rPr lang="ru-RU" sz="8000" b="1" i="1" dirty="0">
                <a:solidFill>
                  <a:srgbClr val="000099"/>
                </a:solidFill>
              </a:rPr>
              <a:t> В.А.)</a:t>
            </a:r>
          </a:p>
          <a:p>
            <a:pPr eaLnBrk="1" fontAlgn="auto" hangingPunct="1">
              <a:buFont typeface="Arial" pitchFamily="34" charset="0"/>
              <a:buNone/>
              <a:defRPr/>
            </a:pPr>
            <a:r>
              <a:rPr lang="ru-RU" sz="8000" b="1" i="1" dirty="0" smtClean="0">
                <a:solidFill>
                  <a:srgbClr val="000099"/>
                </a:solidFill>
              </a:rPr>
              <a:t>4.11.15. </a:t>
            </a:r>
            <a:r>
              <a:rPr lang="ru-RU" sz="8000" b="1" i="1" dirty="0" smtClean="0">
                <a:solidFill>
                  <a:srgbClr val="C00000"/>
                </a:solidFill>
              </a:rPr>
              <a:t>«Барыня капуста приглашает» </a:t>
            </a:r>
            <a:r>
              <a:rPr lang="ru-RU" sz="8000" b="1" i="1" dirty="0" smtClean="0">
                <a:solidFill>
                  <a:srgbClr val="000099"/>
                </a:solidFill>
              </a:rPr>
              <a:t>обрядовые посиделки (клуб «Сударушка» руководитель  </a:t>
            </a:r>
            <a:r>
              <a:rPr lang="ru-RU" sz="8000" b="1" i="1" dirty="0" err="1">
                <a:solidFill>
                  <a:srgbClr val="000099"/>
                </a:solidFill>
              </a:rPr>
              <a:t>Куусмаа</a:t>
            </a:r>
            <a:r>
              <a:rPr lang="ru-RU" sz="8000" b="1" i="1" dirty="0">
                <a:solidFill>
                  <a:srgbClr val="000099"/>
                </a:solidFill>
              </a:rPr>
              <a:t> В.А</a:t>
            </a:r>
            <a:r>
              <a:rPr lang="ru-RU" sz="8000" b="1" i="1" dirty="0" smtClean="0">
                <a:solidFill>
                  <a:srgbClr val="000099"/>
                </a:solidFill>
              </a:rPr>
              <a:t>.)</a:t>
            </a:r>
          </a:p>
          <a:p>
            <a:pPr eaLnBrk="1" fontAlgn="auto" hangingPunct="1">
              <a:buFont typeface="Arial" pitchFamily="34" charset="0"/>
              <a:buNone/>
              <a:defRPr/>
            </a:pPr>
            <a:r>
              <a:rPr lang="ru-RU" sz="8000" b="1" i="1" dirty="0" smtClean="0">
                <a:solidFill>
                  <a:srgbClr val="000099"/>
                </a:solidFill>
              </a:rPr>
              <a:t>4.11. </a:t>
            </a:r>
            <a:r>
              <a:rPr lang="ru-RU" sz="8000" b="1" i="1" dirty="0" smtClean="0">
                <a:solidFill>
                  <a:srgbClr val="C00000"/>
                </a:solidFill>
              </a:rPr>
              <a:t>«Раз капуста, два капуста</a:t>
            </a:r>
            <a:r>
              <a:rPr lang="ru-RU" sz="8000" b="1" i="1" dirty="0" smtClean="0">
                <a:solidFill>
                  <a:srgbClr val="000099"/>
                </a:solidFill>
              </a:rPr>
              <a:t>» Детская игровая программа </a:t>
            </a:r>
            <a:r>
              <a:rPr lang="ru-RU" sz="8000" b="1" i="1" dirty="0">
                <a:solidFill>
                  <a:srgbClr val="000099"/>
                </a:solidFill>
              </a:rPr>
              <a:t>(ответственный </a:t>
            </a:r>
            <a:r>
              <a:rPr lang="ru-RU" sz="8000" b="1" i="1" dirty="0" err="1">
                <a:solidFill>
                  <a:srgbClr val="000099"/>
                </a:solidFill>
              </a:rPr>
              <a:t>Куусмаа</a:t>
            </a:r>
            <a:r>
              <a:rPr lang="ru-RU" sz="8000" b="1" i="1" dirty="0">
                <a:solidFill>
                  <a:srgbClr val="000099"/>
                </a:solidFill>
              </a:rPr>
              <a:t> В.А</a:t>
            </a:r>
            <a:r>
              <a:rPr lang="ru-RU" sz="8000" b="1" i="1" dirty="0" smtClean="0">
                <a:solidFill>
                  <a:srgbClr val="000099"/>
                </a:solidFill>
              </a:rPr>
              <a:t>.)</a:t>
            </a:r>
          </a:p>
          <a:p>
            <a:pPr eaLnBrk="1" fontAlgn="auto" hangingPunct="1">
              <a:buFont typeface="Arial" pitchFamily="34" charset="0"/>
              <a:buNone/>
              <a:defRPr/>
            </a:pPr>
            <a:r>
              <a:rPr lang="ru-RU" sz="8000" b="1" i="1" dirty="0" smtClean="0">
                <a:solidFill>
                  <a:srgbClr val="000099"/>
                </a:solidFill>
              </a:rPr>
              <a:t>6.12.15. – игровая программа для детей «</a:t>
            </a:r>
            <a:r>
              <a:rPr lang="ru-RU" sz="8000" b="1" i="1" dirty="0" smtClean="0">
                <a:solidFill>
                  <a:srgbClr val="C00000"/>
                </a:solidFill>
              </a:rPr>
              <a:t>Учимся играть вместе»</a:t>
            </a:r>
            <a:r>
              <a:rPr lang="ru-RU" sz="8000" b="1" i="1" dirty="0">
                <a:solidFill>
                  <a:srgbClr val="C00000"/>
                </a:solidFill>
              </a:rPr>
              <a:t> </a:t>
            </a:r>
            <a:r>
              <a:rPr lang="ru-RU" sz="8000" b="1" i="1" dirty="0">
                <a:solidFill>
                  <a:srgbClr val="000099"/>
                </a:solidFill>
              </a:rPr>
              <a:t>(ответственный </a:t>
            </a:r>
            <a:r>
              <a:rPr lang="ru-RU" sz="8000" b="1" i="1" dirty="0" err="1">
                <a:solidFill>
                  <a:srgbClr val="000099"/>
                </a:solidFill>
              </a:rPr>
              <a:t>Куусмаа</a:t>
            </a:r>
            <a:r>
              <a:rPr lang="ru-RU" sz="8000" b="1" i="1" dirty="0">
                <a:solidFill>
                  <a:srgbClr val="000099"/>
                </a:solidFill>
              </a:rPr>
              <a:t> В.А.)</a:t>
            </a:r>
            <a:endParaRPr lang="ru-RU" sz="8000" b="1" i="1" dirty="0" smtClean="0">
              <a:solidFill>
                <a:srgbClr val="000099"/>
              </a:solidFill>
            </a:endParaRPr>
          </a:p>
          <a:p>
            <a:pPr eaLnBrk="1" fontAlgn="auto" hangingPunct="1">
              <a:buFont typeface="Arial" pitchFamily="34" charset="0"/>
              <a:buNone/>
              <a:defRPr/>
            </a:pPr>
            <a:endParaRPr lang="ru-RU" sz="8000" dirty="0">
              <a:solidFill>
                <a:srgbClr val="000099"/>
              </a:solidFill>
            </a:endParaRPr>
          </a:p>
          <a:p>
            <a:pPr eaLnBrk="1" fontAlgn="auto" hangingPunct="1">
              <a:buFont typeface="Arial" pitchFamily="34" charset="0"/>
              <a:buNone/>
              <a:defRPr/>
            </a:pPr>
            <a:endParaRPr lang="ru-RU" sz="7200" dirty="0" smtClean="0">
              <a:solidFill>
                <a:srgbClr val="000099"/>
              </a:solidFill>
            </a:endParaRPr>
          </a:p>
          <a:p>
            <a:pPr eaLnBrk="1" fontAlgn="auto" hangingPunct="1">
              <a:buFont typeface="Arial" pitchFamily="34" charset="0"/>
              <a:buNone/>
              <a:defRPr/>
            </a:pPr>
            <a:endParaRPr lang="ru-RU" dirty="0"/>
          </a:p>
          <a:p>
            <a:pPr eaLnBrk="1" fontAlgn="auto" hangingPunct="1"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188" y="260350"/>
            <a:ext cx="8137525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октябрь  - декабрь 2015 года</a:t>
            </a:r>
            <a:br>
              <a:rPr lang="ru-RU" sz="2800" b="1" i="1" kern="0" dirty="0">
                <a:solidFill>
                  <a:srgbClr val="FF0000"/>
                </a:solidFill>
                <a:latin typeface="Candara"/>
                <a:ea typeface="+mj-ea"/>
                <a:cs typeface="+mj-cs"/>
              </a:rPr>
            </a:br>
            <a:r>
              <a:rPr lang="ru-RU" sz="2800" b="1" i="1" kern="0" dirty="0">
                <a:solidFill>
                  <a:srgbClr val="000099"/>
                </a:solidFill>
                <a:latin typeface="Candara"/>
                <a:ea typeface="+mj-ea"/>
                <a:cs typeface="+mj-cs"/>
              </a:rPr>
              <a:t>проведены мероприятия в кружках и клубах</a:t>
            </a:r>
            <a:endParaRPr lang="ru-RU" dirty="0">
              <a:solidFill>
                <a:srgbClr val="000099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981075"/>
            <a:ext cx="79248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sz="2800" b="1" i="1" kern="0" cap="none" spc="0" dirty="0" smtClean="0">
                <a:solidFill>
                  <a:srgbClr val="FF0000"/>
                </a:solidFill>
                <a:latin typeface="Candara"/>
              </a:rPr>
              <a:t>25 декабря </a:t>
            </a:r>
            <a:r>
              <a:rPr lang="ru-RU" sz="2800" b="1" i="1" kern="0" cap="none" spc="0" dirty="0">
                <a:solidFill>
                  <a:srgbClr val="FF0000"/>
                </a:solidFill>
                <a:latin typeface="Candara"/>
              </a:rPr>
              <a:t>2015 года</a:t>
            </a:r>
            <a:br>
              <a:rPr lang="ru-RU" sz="2800" b="1" i="1" kern="0" cap="none" spc="0" dirty="0">
                <a:solidFill>
                  <a:srgbClr val="FF0000"/>
                </a:solidFill>
                <a:latin typeface="Candara"/>
              </a:rPr>
            </a:br>
            <a:r>
              <a:rPr lang="ru-RU" sz="2800" b="1" i="1" kern="0" cap="none" spc="0" dirty="0" smtClean="0">
                <a:solidFill>
                  <a:srgbClr val="000099"/>
                </a:solidFill>
                <a:latin typeface="Candara"/>
              </a:rPr>
              <a:t>районный конкурс </a:t>
            </a:r>
            <a:r>
              <a:rPr lang="ru-RU" sz="3600" b="1" kern="0" cap="none" spc="0" dirty="0" smtClean="0">
                <a:solidFill>
                  <a:srgbClr val="FF0000"/>
                </a:solidFill>
                <a:latin typeface="Candara"/>
              </a:rPr>
              <a:t>«</a:t>
            </a:r>
            <a:r>
              <a:rPr lang="ru-RU" sz="3600" b="1" kern="0" cap="none" spc="0" dirty="0">
                <a:solidFill>
                  <a:srgbClr val="FF0000"/>
                </a:solidFill>
                <a:latin typeface="Candara"/>
              </a:rPr>
              <a:t>Дед </a:t>
            </a:r>
            <a:r>
              <a:rPr lang="ru-RU" sz="3600" b="1" kern="0" cap="none" spc="0" dirty="0" smtClean="0">
                <a:solidFill>
                  <a:srgbClr val="FF0000"/>
                </a:solidFill>
                <a:latin typeface="Candara"/>
              </a:rPr>
              <a:t>Мороз года!»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i="1" kern="0" cap="none" spc="0" dirty="0">
                <a:solidFill>
                  <a:prstClr val="black"/>
                </a:solidFill>
                <a:latin typeface="Candara"/>
              </a:rPr>
              <a:t/>
            </a:r>
            <a:br>
              <a:rPr lang="ru-RU" sz="3600" b="1" i="1" kern="0" cap="none" spc="0" dirty="0">
                <a:solidFill>
                  <a:prstClr val="black"/>
                </a:solidFill>
                <a:latin typeface="Candara"/>
              </a:rPr>
            </a:br>
            <a:r>
              <a:rPr lang="ru-RU" sz="2800" b="1" i="1" kern="0" cap="none" spc="0" dirty="0">
                <a:solidFill>
                  <a:prstClr val="black"/>
                </a:solidFill>
                <a:latin typeface="Candara"/>
              </a:rPr>
              <a:t>                 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71775" y="1123950"/>
            <a:ext cx="6192838" cy="2520950"/>
          </a:xfrm>
        </p:spPr>
        <p:txBody>
          <a:bodyPr>
            <a:noAutofit/>
          </a:bodyPr>
          <a:lstStyle/>
          <a:p>
            <a:pPr marL="0" indent="0" eaLnBrk="1" fontAlgn="auto" hangingPunct="1">
              <a:buFont typeface="Arial" pitchFamily="34" charset="0"/>
              <a:buNone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районном конкурсе участвовало 7 клубов. По  положение о конкурсе нужно было подготовить 15-ти минутную программу на звание лучшего Деда Мороза года:</a:t>
            </a:r>
          </a:p>
          <a:p>
            <a:pPr eaLnBrk="1" fontAlgn="auto" hangingPunct="1">
              <a:buFontTx/>
              <a:buChar char="-"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дефиле Деда Мороза «Почему я самый лучший?»</a:t>
            </a:r>
          </a:p>
          <a:p>
            <a:pPr eaLnBrk="1" fontAlgn="auto" hangingPunct="1">
              <a:buFontTx/>
              <a:buChar char="-"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Концертный номер;</a:t>
            </a:r>
          </a:p>
          <a:p>
            <a:pPr eaLnBrk="1" fontAlgn="auto" hangingPunct="1">
              <a:buFontTx/>
              <a:buChar char="-"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Игру со зрителями;</a:t>
            </a:r>
          </a:p>
        </p:txBody>
      </p:sp>
      <p:pic>
        <p:nvPicPr>
          <p:cNvPr id="40963" name="Picture 5" descr="F:\Users\User\Desktop\ФОТО ВСЕ\CropIma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367088"/>
            <a:ext cx="2016125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10" descr="F:\Users\User\Desktop\ФОТО ВСЕ\ЛИЧНЫЕ ФОТО\Я и Вова\CropImage 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3609975"/>
            <a:ext cx="2520950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2" descr="F:\Users\User\Desktop\ФОТО ВСЕ\1. ВСЕ МЕРОПРИЯТИЯ за 2015 год\4 квартал 2015 г\фото райфестиваль\SDC19644 - копия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8213" y="1231900"/>
            <a:ext cx="121920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Прямоугольник 3"/>
          <p:cNvSpPr>
            <a:spLocks noChangeArrowheads="1"/>
          </p:cNvSpPr>
          <p:nvPr/>
        </p:nvSpPr>
        <p:spPr bwMode="auto">
          <a:xfrm>
            <a:off x="2571750" y="3970338"/>
            <a:ext cx="360045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u="sng"/>
              <a:t>ДЕД МОРОЗ КОРПОРАТИВНЫЙ  </a:t>
            </a:r>
            <a:r>
              <a:rPr lang="ru-RU" sz="2000" b="1"/>
              <a:t>- </a:t>
            </a:r>
          </a:p>
          <a:p>
            <a:pPr algn="ctr"/>
            <a:r>
              <a:rPr lang="ru-RU" sz="2000" b="1"/>
              <a:t>таким от Чаинского ДК  предстал на суд жюри и зрителей Дед Мороз, роль которого исполнил Куусмаа С.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850" y="188913"/>
            <a:ext cx="4824413" cy="71104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</a:pPr>
            <a:r>
              <a:rPr lang="ru-RU" sz="1600" b="1"/>
              <a:t>По сценарию вместе со Снегурочкой </a:t>
            </a:r>
            <a:r>
              <a:rPr lang="ru-RU" sz="1600" b="1" i="1"/>
              <a:t>(Кравчук Т.А.) </a:t>
            </a:r>
            <a:r>
              <a:rPr lang="ru-RU" sz="1600" b="1"/>
              <a:t>Дед Мороз «поздравляют людей на дому и неожиданно попадают в зрительный зал…Снегурочка расхваливает и подбадривает  Деда Мороза, который начинает танцевать и веселить зрителей», затем идет концертный номер :  «Поздравление бабушки Маши» (</a:t>
            </a:r>
            <a:r>
              <a:rPr lang="ru-RU" sz="1600" b="1" i="1"/>
              <a:t>роли исполнили Куусмаа В.А. и Стрельникова В.В.)</a:t>
            </a: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</a:pPr>
            <a:r>
              <a:rPr lang="ru-RU" sz="1600" b="1"/>
              <a:t>Для игры со зрителями была выбрана командная игра </a:t>
            </a:r>
            <a:r>
              <a:rPr lang="ru-RU" sz="1600" b="1" i="1"/>
              <a:t>«Наряди елочки», </a:t>
            </a:r>
            <a:r>
              <a:rPr lang="ru-RU" sz="1600" b="1"/>
              <a:t>цель которой украсить девушек-елочек елочными игрушками и спеть вокруг них новогоднюю песенку.</a:t>
            </a: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</a:pPr>
            <a:r>
              <a:rPr lang="ru-RU" b="1">
                <a:solidFill>
                  <a:srgbClr val="FF0000"/>
                </a:solidFill>
              </a:rPr>
              <a:t>В конкурсной районной программе Дед Мороз (Куусмаа С.В.) Чаинского ДК получил диплом в номинации </a:t>
            </a: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</a:pPr>
            <a:r>
              <a:rPr lang="ru-RU" b="1">
                <a:solidFill>
                  <a:srgbClr val="FF0000"/>
                </a:solidFill>
              </a:rPr>
              <a:t>«ДЕД МОРОЗ - ВЕСЕЛЬЧАК» 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</a:pPr>
            <a:r>
              <a:rPr lang="ru-RU" b="1">
                <a:solidFill>
                  <a:srgbClr val="FF0000"/>
                </a:solidFill>
              </a:rPr>
              <a:t> </a:t>
            </a: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</a:pPr>
            <a:r>
              <a:rPr lang="ru-RU" b="1" i="1">
                <a:solidFill>
                  <a:srgbClr val="000099"/>
                </a:solidFill>
              </a:rPr>
              <a:t>Ответственные за подготовку и проведении мероприятия </a:t>
            </a: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</a:pPr>
            <a:r>
              <a:rPr lang="ru-RU" b="1" i="1">
                <a:solidFill>
                  <a:srgbClr val="000099"/>
                </a:solidFill>
              </a:rPr>
              <a:t>Кравчук Т.А.,  Куусмаа В.А.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buFontTx/>
              <a:buChar char="-"/>
            </a:pPr>
            <a:endParaRPr lang="ru-RU" sz="1600" b="1">
              <a:solidFill>
                <a:srgbClr val="000099"/>
              </a:solidFill>
              <a:latin typeface="Arial Narrow" pitchFamily="34" charset="0"/>
            </a:endParaRPr>
          </a:p>
        </p:txBody>
      </p:sp>
      <p:pic>
        <p:nvPicPr>
          <p:cNvPr id="41986" name="Picture 3" descr="F:\Users\User\Desktop\ФОТО ВСЕ\CropImииичa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201613"/>
            <a:ext cx="352742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4" descr="F:\Users\User\Desktop\ФОТО ВСЕ\CropImмммa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3284538"/>
            <a:ext cx="24193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F:\Users\User\Desktop\ФОТО ВСЕ\1. ВСЕ МЕРОПРИЯТИЯ за 2015 год\4 квартал 2015 г\Детская елка И сказка оживет\в сайт\SDC197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1590675"/>
            <a:ext cx="30321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7950" y="0"/>
            <a:ext cx="8978900" cy="2185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rgbClr val="FF0000"/>
                </a:solidFill>
                <a:latin typeface="Candara"/>
                <a:cs typeface="+mn-cs"/>
              </a:rPr>
              <a:t>27 декабря 2015 года</a:t>
            </a:r>
            <a:br>
              <a:rPr lang="ru-RU" sz="2800" b="1" i="1" kern="0" dirty="0">
                <a:solidFill>
                  <a:srgbClr val="FF0000"/>
                </a:solidFill>
                <a:latin typeface="Candara"/>
                <a:cs typeface="+mn-cs"/>
              </a:rPr>
            </a:br>
            <a:r>
              <a:rPr lang="ru-RU" sz="2400" b="1" i="1" kern="0" dirty="0">
                <a:solidFill>
                  <a:srgbClr val="000099"/>
                </a:solidFill>
                <a:latin typeface="Candara"/>
                <a:cs typeface="+mn-cs"/>
              </a:rPr>
              <a:t>детская новогодняя елка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>
                <a:solidFill>
                  <a:srgbClr val="FF0000"/>
                </a:solidFill>
                <a:latin typeface="Candara"/>
                <a:cs typeface="+mn-cs"/>
              </a:rPr>
              <a:t>«И сказка оживет!»</a:t>
            </a:r>
            <a:r>
              <a:rPr lang="ru-RU" sz="2800" dirty="0">
                <a:latin typeface="+mn-lt"/>
                <a:cs typeface="+mn-cs"/>
              </a:rPr>
              <a:t/>
            </a:r>
            <a:br>
              <a:rPr lang="ru-RU" sz="2800" dirty="0">
                <a:latin typeface="+mn-lt"/>
                <a:cs typeface="+mn-cs"/>
              </a:rPr>
            </a:br>
            <a:r>
              <a:rPr lang="ru-RU" sz="2800" b="1" i="1" kern="0" dirty="0">
                <a:solidFill>
                  <a:prstClr val="black"/>
                </a:solidFill>
                <a:latin typeface="Candara"/>
                <a:cs typeface="+mn-cs"/>
              </a:rPr>
              <a:t/>
            </a:r>
            <a:br>
              <a:rPr lang="ru-RU" sz="2800" b="1" i="1" kern="0" dirty="0">
                <a:solidFill>
                  <a:prstClr val="black"/>
                </a:solidFill>
                <a:latin typeface="Candara"/>
                <a:cs typeface="+mn-cs"/>
              </a:rPr>
            </a:br>
            <a:endParaRPr lang="ru-RU" sz="2800" dirty="0">
              <a:latin typeface="+mn-lt"/>
              <a:cs typeface="+mn-cs"/>
            </a:endParaRPr>
          </a:p>
        </p:txBody>
      </p:sp>
      <p:pic>
        <p:nvPicPr>
          <p:cNvPr id="43011" name="Picture 2" descr="F:\Users\User\Desktop\последние фото\SDC19623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50" y="188913"/>
            <a:ext cx="1771650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9" descr="F:\Users\User\Desktop\ФОТО ВСЕ\1. ВСЕ МЕРОПРИЯТИЯ за 2015 год\4 квартал 2015 г\Детская елка И сказка оживет\в сайт\SDC196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975" y="3284538"/>
            <a:ext cx="1941513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0" descr="F:\Users\User\Desktop\ФОТО ВСЕ\1. ВСЕ МЕРОПРИЯТИЯ за 2015 год\4 квартал 2015 г\Детская елка И сказка оживет\в сайт\P102078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0788" y="1312863"/>
            <a:ext cx="255587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Прямоугольник 7"/>
          <p:cNvSpPr>
            <a:spLocks noChangeArrowheads="1"/>
          </p:cNvSpPr>
          <p:nvPr/>
        </p:nvSpPr>
        <p:spPr bwMode="auto">
          <a:xfrm>
            <a:off x="2339975" y="4365625"/>
            <a:ext cx="67468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Развлекательно-игровая программа детской новогодней елки, с элементами кукольного театра, основа на поиске мешка с подарками и посоха Деда Мороза, который похитили Кикимора и Ведьмочка  </a:t>
            </a:r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(Остроумова Г.</a:t>
            </a:r>
            <a:r>
              <a:rPr lang="ru-RU" sz="2000" b="1" i="1">
                <a:solidFill>
                  <a:srgbClr val="000099"/>
                </a:solidFill>
              </a:rPr>
              <a:t>А.</a:t>
            </a:r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, Кисель Т.</a:t>
            </a:r>
            <a:r>
              <a:rPr lang="ru-RU" sz="2000" b="1" i="1">
                <a:solidFill>
                  <a:srgbClr val="000099"/>
                </a:solidFill>
              </a:rPr>
              <a:t>А.</a:t>
            </a:r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).</a:t>
            </a:r>
          </a:p>
          <a:p>
            <a:pPr algn="ctr"/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Без волшебного  посоха  Дед Мороз не может выйти из «Страны Сказок» и, вместе с  другими героями – Белочкой и Мишуткой  </a:t>
            </a:r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(Амоськина А., Маврина К.), </a:t>
            </a:r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остается  кукольным. </a:t>
            </a:r>
          </a:p>
        </p:txBody>
      </p:sp>
      <p:sp>
        <p:nvSpPr>
          <p:cNvPr id="43015" name="Прямоугольник 8"/>
          <p:cNvSpPr>
            <a:spLocks noChangeArrowheads="1"/>
          </p:cNvSpPr>
          <p:nvPr/>
        </p:nvSpPr>
        <p:spPr bwMode="auto">
          <a:xfrm>
            <a:off x="276225" y="2312988"/>
            <a:ext cx="2309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C00000"/>
                </a:solidFill>
                <a:latin typeface="Arial Narrow" pitchFamily="34" charset="0"/>
              </a:rPr>
              <a:t>Кукольные герои сказки</a:t>
            </a:r>
          </a:p>
        </p:txBody>
      </p:sp>
      <p:sp>
        <p:nvSpPr>
          <p:cNvPr id="43016" name="Прямоугольник 12"/>
          <p:cNvSpPr>
            <a:spLocks noChangeArrowheads="1"/>
          </p:cNvSpPr>
          <p:nvPr/>
        </p:nvSpPr>
        <p:spPr bwMode="auto">
          <a:xfrm>
            <a:off x="2819400" y="3611563"/>
            <a:ext cx="28797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C00000"/>
                </a:solidFill>
                <a:latin typeface="Arial Narrow" pitchFamily="34" charset="0"/>
              </a:rPr>
              <a:t>Декорация кукольного театра «Страна СКАЗОК»</a:t>
            </a:r>
          </a:p>
        </p:txBody>
      </p:sp>
      <p:sp>
        <p:nvSpPr>
          <p:cNvPr id="43017" name="Прямоугольник 13"/>
          <p:cNvSpPr>
            <a:spLocks noChangeArrowheads="1"/>
          </p:cNvSpPr>
          <p:nvPr/>
        </p:nvSpPr>
        <p:spPr bwMode="auto">
          <a:xfrm>
            <a:off x="6397625" y="3417888"/>
            <a:ext cx="2700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C00000"/>
                </a:solidFill>
                <a:latin typeface="Arial Narrow" pitchFamily="34" charset="0"/>
              </a:rPr>
              <a:t>Снегурочка и Зима встречают Деда Мороза</a:t>
            </a:r>
          </a:p>
        </p:txBody>
      </p:sp>
      <p:sp>
        <p:nvSpPr>
          <p:cNvPr id="43018" name="Прямоугольник 14"/>
          <p:cNvSpPr>
            <a:spLocks noChangeArrowheads="1"/>
          </p:cNvSpPr>
          <p:nvPr/>
        </p:nvSpPr>
        <p:spPr bwMode="auto">
          <a:xfrm>
            <a:off x="231775" y="5497513"/>
            <a:ext cx="20288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C00000"/>
                </a:solidFill>
                <a:latin typeface="Arial Narrow" pitchFamily="34" charset="0"/>
              </a:rPr>
              <a:t>Зима - ведущая</a:t>
            </a:r>
            <a:endParaRPr lang="ru-RU">
              <a:solidFill>
                <a:srgbClr val="C00000"/>
              </a:solidFill>
              <a:latin typeface="Arial Narrow" pitchFamily="34" charset="0"/>
            </a:endParaRPr>
          </a:p>
          <a:p>
            <a:pPr algn="ctr"/>
            <a:r>
              <a:rPr lang="ru-RU" b="1">
                <a:solidFill>
                  <a:srgbClr val="C00000"/>
                </a:solidFill>
                <a:latin typeface="Arial Narrow" pitchFamily="34" charset="0"/>
              </a:rPr>
              <a:t>программы</a:t>
            </a:r>
            <a:endParaRPr lang="ru-RU">
              <a:solidFill>
                <a:srgbClr val="C0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35375" y="5013325"/>
            <a:ext cx="5327650" cy="1500188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sz="1800" b="1" smtClean="0">
                <a:solidFill>
                  <a:srgbClr val="000099"/>
                </a:solidFill>
              </a:rPr>
              <a:t>Вместе с ведущей программы - ЗИМОЙ </a:t>
            </a:r>
            <a:r>
              <a:rPr lang="ru-RU" sz="1800" b="1" i="1" smtClean="0">
                <a:solidFill>
                  <a:srgbClr val="000099"/>
                </a:solidFill>
              </a:rPr>
              <a:t>(Кравчук Т.)</a:t>
            </a:r>
            <a:r>
              <a:rPr lang="ru-RU" sz="1800" b="1" smtClean="0">
                <a:solidFill>
                  <a:srgbClr val="000099"/>
                </a:solidFill>
              </a:rPr>
              <a:t>  и СНЕГУРОЧКОЙ </a:t>
            </a:r>
            <a:r>
              <a:rPr lang="ru-RU" sz="1800" b="1" i="1" smtClean="0">
                <a:solidFill>
                  <a:srgbClr val="000099"/>
                </a:solidFill>
              </a:rPr>
              <a:t>(Фатеева С.</a:t>
            </a:r>
            <a:r>
              <a:rPr lang="ru-RU" sz="1800" b="1" i="1" smtClean="0">
                <a:solidFill>
                  <a:srgbClr val="000099"/>
                </a:solidFill>
                <a:latin typeface="Arial" charset="0"/>
              </a:rPr>
              <a:t>И.</a:t>
            </a:r>
            <a:r>
              <a:rPr lang="ru-RU" sz="1800" b="1" i="1" smtClean="0">
                <a:solidFill>
                  <a:srgbClr val="000099"/>
                </a:solidFill>
              </a:rPr>
              <a:t>) </a:t>
            </a:r>
            <a:r>
              <a:rPr lang="ru-RU" sz="1800" b="1" smtClean="0">
                <a:solidFill>
                  <a:srgbClr val="000099"/>
                </a:solidFill>
              </a:rPr>
              <a:t>дети выполняют конкурсные задания, чтобы помочь Деду Морозу…</a:t>
            </a:r>
          </a:p>
          <a:p>
            <a:pPr eaLnBrk="1" hangingPunct="1"/>
            <a:r>
              <a:rPr lang="ru-RU" sz="1800" b="1" smtClean="0">
                <a:solidFill>
                  <a:srgbClr val="000099"/>
                </a:solidFill>
              </a:rPr>
              <a:t>В результате «похитители» были «пойманы», нашлись посох и подарки и превратился кукольный в настоящего Деда Мороза </a:t>
            </a:r>
            <a:r>
              <a:rPr lang="ru-RU" sz="1800" b="1" i="1" smtClean="0">
                <a:solidFill>
                  <a:srgbClr val="000099"/>
                </a:solidFill>
              </a:rPr>
              <a:t>( Баженова А.).</a:t>
            </a:r>
          </a:p>
          <a:p>
            <a:pPr eaLnBrk="1" hangingPunct="1"/>
            <a:r>
              <a:rPr lang="ru-RU" sz="1800" b="1" smtClean="0">
                <a:solidFill>
                  <a:srgbClr val="000099"/>
                </a:solidFill>
              </a:rPr>
              <a:t>Праздник продолжился зажиганием огней на елке, хороводом, играми, чтение новогодних стишков, исполнением песен и вручением Дедом Морозом подарков присутвовавшим детям.</a:t>
            </a:r>
          </a:p>
          <a:p>
            <a:pPr algn="ctr" eaLnBrk="1" hangingPunct="1"/>
            <a:r>
              <a:rPr lang="ru-RU" sz="2000" b="1" smtClean="0">
                <a:solidFill>
                  <a:srgbClr val="FF0000"/>
                </a:solidFill>
              </a:rPr>
              <a:t>Автор сценария и ответственный за проведение Кравчук Т.А.</a:t>
            </a:r>
          </a:p>
        </p:txBody>
      </p:sp>
      <p:pic>
        <p:nvPicPr>
          <p:cNvPr id="44034" name="Picture 3" descr="F:\Users\User\Desktop\ФОТО ВСЕ\1. ВСЕ МЕРОПРИЯТИЯ за 2015 год\4 квартал 2015 г\Детская елка И сказка оживет\в сайт\P10207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47863" y="9034463"/>
            <a:ext cx="3479800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4" descr="F:\Users\User\Desktop\ФОТО ВСЕ\1. ВСЕ МЕРОПРИЯТИЯ за 2015 год\4 квартал 2015 г\Детская елка И сказка оживет\в сайт\SDC19623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82800" y="8677275"/>
            <a:ext cx="3176588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5" descr="F:\Users\User\Desktop\ФОТО ВСЕ\1. ВСЕ МЕРОПРИЯТИЯ за 2015 год\4 квартал 2015 г\Детская елка И сказка оживет\в сайт\SDC196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35188" y="8745538"/>
            <a:ext cx="3057525" cy="351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11" descr="F:\Users\User\Desktop\ФОТО ВСЕ\1. ВСЕ МЕРОПРИЯТИЯ за 2015 год\4 квартал 2015 г\Детская елка И сказка оживет\в сайт\SDC1967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8150" y="206375"/>
            <a:ext cx="30734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12" descr="F:\Users\User\Desktop\ФОТО ВСЕ\1. ВСЕ МЕРОПРИЯТИЯ за 2015 год\4 квартал 2015 г\Детская елка И сказка оживет\в сайт\SDC1967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100" y="4652963"/>
            <a:ext cx="230505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13" descr="F:\Users\User\Desktop\ФОТО ВСЕ\1. ВСЕ МЕРОПРИЯТИЯ за 2015 год\4 квартал 2015 г\Детская елка И сказка оживет\в сайт\SDC1967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7163" y="427038"/>
            <a:ext cx="2446337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3" descr="F:\Users\User\Desktop\ФОТО ВСЕ\1. ВСЕ МЕРОПРИЯТИЯ за 2015 год\4 квартал 2015 г\Детская елка И сказка оживет\SDC1968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2775" y="2636838"/>
            <a:ext cx="2255838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372225" y="4962525"/>
            <a:ext cx="2122488" cy="13620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900" dirty="0" smtClean="0"/>
              <a:t>.</a:t>
            </a:r>
            <a:endParaRPr lang="ru-RU" sz="900" dirty="0"/>
          </a:p>
        </p:txBody>
      </p:sp>
      <p:pic>
        <p:nvPicPr>
          <p:cNvPr id="44042" name="Picture 14" descr="F:\Users\User\Desktop\ФОТО ВСЕ\1. ВСЕ МЕРОПРИЯТИЯ за 2015 год\4 квартал 2015 г\Детская елка И сказка оживет\P102081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7088" y="0"/>
            <a:ext cx="1293812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F:\Users\User\Desktop\ФОТО ВСЕ\1. ВСЕ МЕРОПРИЯТИЯ за 2015 год\4 квартал 2015 г\3. Посиделки Нам года не беда\SDC191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603375"/>
            <a:ext cx="30353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288" y="219075"/>
            <a:ext cx="6732587" cy="13843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dirty="0">
                <a:solidFill>
                  <a:srgbClr val="FF0000"/>
                </a:solidFill>
                <a:latin typeface="Candara"/>
                <a:cs typeface="+mn-cs"/>
              </a:rPr>
              <a:t> </a:t>
            </a:r>
            <a:r>
              <a:rPr lang="ru-RU" sz="2800" b="1" i="1" kern="0" dirty="0">
                <a:solidFill>
                  <a:srgbClr val="FF0000"/>
                </a:solidFill>
                <a:latin typeface="Candara"/>
                <a:cs typeface="+mn-cs"/>
              </a:rPr>
              <a:t>1 октября 2015 года</a:t>
            </a:r>
            <a:br>
              <a:rPr lang="ru-RU" sz="2800" b="1" i="1" kern="0" dirty="0">
                <a:solidFill>
                  <a:srgbClr val="FF0000"/>
                </a:solidFill>
                <a:latin typeface="Candara"/>
                <a:cs typeface="+mn-cs"/>
              </a:rPr>
            </a:br>
            <a:r>
              <a:rPr lang="ru-RU" sz="2400" b="1" i="1" kern="0" dirty="0">
                <a:solidFill>
                  <a:srgbClr val="000099"/>
                </a:solidFill>
                <a:latin typeface="Candara"/>
                <a:cs typeface="+mn-cs"/>
              </a:rPr>
              <a:t>посиделки в </a:t>
            </a:r>
            <a:r>
              <a:rPr lang="ru-RU" sz="2400" b="1" i="1" kern="0" dirty="0" err="1">
                <a:solidFill>
                  <a:srgbClr val="000099"/>
                </a:solidFill>
                <a:latin typeface="Candara"/>
                <a:cs typeface="+mn-cs"/>
              </a:rPr>
              <a:t>Чаинском</a:t>
            </a:r>
            <a:r>
              <a:rPr lang="ru-RU" sz="2400" b="1" i="1" kern="0" dirty="0">
                <a:solidFill>
                  <a:srgbClr val="000099"/>
                </a:solidFill>
                <a:latin typeface="Candara"/>
                <a:cs typeface="+mn-cs"/>
              </a:rPr>
              <a:t> ДК</a:t>
            </a:r>
            <a:r>
              <a:rPr lang="ru-RU" sz="2800" b="1" i="1" kern="0" dirty="0">
                <a:solidFill>
                  <a:srgbClr val="000099"/>
                </a:solidFill>
                <a:latin typeface="Candara"/>
                <a:cs typeface="+mn-cs"/>
              </a:rPr>
              <a:t/>
            </a:r>
            <a:br>
              <a:rPr lang="ru-RU" sz="2800" b="1" i="1" kern="0" dirty="0">
                <a:solidFill>
                  <a:srgbClr val="000099"/>
                </a:solidFill>
                <a:latin typeface="Candara"/>
                <a:cs typeface="+mn-cs"/>
              </a:rPr>
            </a:br>
            <a:r>
              <a:rPr lang="ru-RU" sz="2800" b="1" kern="0" dirty="0">
                <a:solidFill>
                  <a:srgbClr val="FF0000"/>
                </a:solidFill>
                <a:latin typeface="Candara"/>
                <a:cs typeface="+mn-cs"/>
              </a:rPr>
              <a:t>«Нам года - не беда»</a:t>
            </a:r>
            <a:endParaRPr lang="ru-RU" sz="2800" kern="0" dirty="0"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6387" name="Прямоугольник 2"/>
          <p:cNvSpPr>
            <a:spLocks noChangeArrowheads="1"/>
          </p:cNvSpPr>
          <p:nvPr/>
        </p:nvSpPr>
        <p:spPr bwMode="auto">
          <a:xfrm>
            <a:off x="3821113" y="1700213"/>
            <a:ext cx="4940300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000099"/>
                </a:solidFill>
              </a:rPr>
              <a:t>В День Старшего поколения за столом, за чаем собрались  пенсионеры. Была подготовлена  праздничная программа: поздравления, веселые игры, вопросы, загадки, шутки. Каждый из присутствующих принес  салаты, сладости. Администрация поселения по этому случаю заказала большой торт.</a:t>
            </a:r>
          </a:p>
          <a:p>
            <a:r>
              <a:rPr lang="ru-RU" sz="2000" b="1">
                <a:solidFill>
                  <a:srgbClr val="000099"/>
                </a:solidFill>
              </a:rPr>
              <a:t>  </a:t>
            </a: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16388" name="Picture 5" descr="F:\Users\User\Desktop\КЛУБ\1. разное разнести\5. календарные\2013091709545830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2625" y="219075"/>
            <a:ext cx="155098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Прямоугольник 4"/>
          <p:cNvSpPr>
            <a:spLocks noChangeArrowheads="1"/>
          </p:cNvSpPr>
          <p:nvPr/>
        </p:nvSpPr>
        <p:spPr bwMode="auto">
          <a:xfrm>
            <a:off x="755650" y="4765675"/>
            <a:ext cx="8005763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000099"/>
                </a:solidFill>
              </a:rPr>
              <a:t>Женщины вспоминали молодость, интересные случаи из своей жизни, пели песни и танцевали.</a:t>
            </a:r>
          </a:p>
          <a:p>
            <a:r>
              <a:rPr lang="ru-RU" sz="2000" b="1" i="1">
                <a:solidFill>
                  <a:srgbClr val="000099"/>
                </a:solidFill>
              </a:rPr>
              <a:t>Хорошее настроение, радость от встречи и общения и позитив получили все присутствующие на мероприятии.</a:t>
            </a:r>
            <a:endParaRPr lang="ru-RU" sz="2000" i="1">
              <a:solidFill>
                <a:srgbClr val="000099"/>
              </a:solidFill>
            </a:endParaRPr>
          </a:p>
        </p:txBody>
      </p:sp>
      <p:sp>
        <p:nvSpPr>
          <p:cNvPr id="16390" name="Прямоугольник 5"/>
          <p:cNvSpPr>
            <a:spLocks noChangeArrowheads="1"/>
          </p:cNvSpPr>
          <p:nvPr/>
        </p:nvSpPr>
        <p:spPr bwMode="auto">
          <a:xfrm>
            <a:off x="280988" y="3879850"/>
            <a:ext cx="31607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rgbClr val="FF0000"/>
                </a:solidFill>
              </a:rPr>
              <a:t>Праздничный стол подготовлен для встречи гостей…</a:t>
            </a:r>
            <a:endParaRPr lang="ru-RU" sz="1600" i="1">
              <a:solidFill>
                <a:srgbClr val="FF0000"/>
              </a:solidFill>
            </a:endParaRPr>
          </a:p>
        </p:txBody>
      </p:sp>
      <p:sp>
        <p:nvSpPr>
          <p:cNvPr id="16391" name="Прямоугольник 6"/>
          <p:cNvSpPr>
            <a:spLocks noChangeArrowheads="1"/>
          </p:cNvSpPr>
          <p:nvPr/>
        </p:nvSpPr>
        <p:spPr bwMode="auto">
          <a:xfrm>
            <a:off x="755650" y="6269038"/>
            <a:ext cx="7827963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Ответственные за проведение Кравчук Т.А., Куусмаа В.А..</a:t>
            </a:r>
            <a:endParaRPr lang="ru-RU" sz="2000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981075"/>
            <a:ext cx="7924800" cy="739775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2800" b="1" i="1" cap="none" smtClean="0">
                <a:solidFill>
                  <a:srgbClr val="FF0000"/>
                </a:solidFill>
                <a:latin typeface="Candara" pitchFamily="34" charset="0"/>
              </a:rPr>
              <a:t>30 декабря 2015 года</a:t>
            </a:r>
            <a:br>
              <a:rPr lang="ru-RU" sz="2800" b="1" i="1" cap="none" smtClean="0">
                <a:solidFill>
                  <a:srgbClr val="FF0000"/>
                </a:solidFill>
                <a:latin typeface="Candara" pitchFamily="34" charset="0"/>
              </a:rPr>
            </a:br>
            <a:r>
              <a:rPr lang="ru-RU" sz="2400" b="1" i="1" cap="none" smtClean="0">
                <a:solidFill>
                  <a:srgbClr val="000099"/>
                </a:solidFill>
                <a:latin typeface="Candara" pitchFamily="34" charset="0"/>
              </a:rPr>
              <a:t>театрализованная новогодняя елка для взрослых </a:t>
            </a:r>
            <a:br>
              <a:rPr lang="ru-RU" sz="2400" b="1" i="1" cap="none" smtClean="0">
                <a:solidFill>
                  <a:srgbClr val="000099"/>
                </a:solidFill>
                <a:latin typeface="Candara" pitchFamily="34" charset="0"/>
              </a:rPr>
            </a:br>
            <a:r>
              <a:rPr lang="ru-RU" sz="2800" b="1" cap="none" smtClean="0">
                <a:solidFill>
                  <a:srgbClr val="FF0000"/>
                </a:solidFill>
                <a:latin typeface="Candara" pitchFamily="34" charset="0"/>
              </a:rPr>
              <a:t>«</a:t>
            </a:r>
            <a:r>
              <a:rPr lang="ru-RU" sz="2800" b="1" cap="none" smtClean="0">
                <a:solidFill>
                  <a:srgbClr val="FF0000"/>
                </a:solidFill>
                <a:latin typeface="Arial" charset="0"/>
              </a:rPr>
              <a:t>Приключения в новогоднем лесу</a:t>
            </a:r>
            <a:r>
              <a:rPr lang="ru-RU" sz="2800" b="1" cap="none" smtClean="0">
                <a:solidFill>
                  <a:srgbClr val="FF0000"/>
                </a:solidFill>
                <a:latin typeface="Candara" pitchFamily="34" charset="0"/>
              </a:rPr>
              <a:t>»</a:t>
            </a:r>
            <a:r>
              <a:rPr lang="ru-RU" sz="2800" cap="none" smtClean="0">
                <a:solidFill>
                  <a:srgbClr val="000000"/>
                </a:solidFill>
              </a:rPr>
              <a:t/>
            </a:r>
            <a:br>
              <a:rPr lang="ru-RU" sz="2800" cap="none" smtClean="0">
                <a:solidFill>
                  <a:srgbClr val="000000"/>
                </a:solidFill>
              </a:rPr>
            </a:br>
            <a:endParaRPr lang="ru-RU" cap="none" smtClean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21075" y="3573463"/>
            <a:ext cx="5543550" cy="1181100"/>
          </a:xfrm>
        </p:spPr>
        <p:txBody>
          <a:bodyPr/>
          <a:lstStyle/>
          <a:p>
            <a:pPr eaLnBrk="1" fontAlgn="auto" hangingPunct="1">
              <a:buFont typeface="Arial" pitchFamily="34" charset="0"/>
              <a:buChar char="•"/>
              <a:defRPr/>
            </a:pPr>
            <a:r>
              <a:rPr lang="ru-RU" sz="2000" b="1" i="1" dirty="0" smtClean="0">
                <a:solidFill>
                  <a:srgbClr val="000099"/>
                </a:solidFill>
              </a:rPr>
              <a:t>Была разыграна миниатюра «Поздравление бабушки Маши с Новым годом»</a:t>
            </a:r>
          </a:p>
          <a:p>
            <a:pPr eaLnBrk="1" fontAlgn="auto" hangingPunct="1"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45059" name="Picture 2" descr="F:\Users\User\Desktop\ФОТО ВСЕ\1. ВСЕ МЕРОПРИЯТИЯ за 2015 год\4 квартал 2015 г\новый год 30.01\SDC198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268413"/>
            <a:ext cx="2770187" cy="184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3" descr="F:\Users\User\Desktop\ФОТО ВСЕ\1. ВСЕ МЕРОПРИЯТИЯ за 2015 год\4 квартал 2015 г\новый год 30.01\SDC198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273425"/>
            <a:ext cx="2806700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4" descr="F:\Users\User\Desktop\ФОТО ВСЕ\1. ВСЕ МЕРОПРИЯТИЯ за 2015 год\4 квартал 2015 г\новый год 30.01\SDC198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4606925"/>
            <a:ext cx="2663825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8313" y="5405438"/>
            <a:ext cx="5399087" cy="1616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</a:pPr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Участвовали в новогоднем представлении: Стрельникова В.,  Куусмаа С., Остроумова Г., </a:t>
            </a:r>
            <a:r>
              <a:rPr lang="ru-RU" sz="2000" b="1" i="1">
                <a:solidFill>
                  <a:srgbClr val="000099"/>
                </a:solidFill>
              </a:rPr>
              <a:t>Овчинникова </a:t>
            </a:r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Г.,  Коняева А., Максимова Н.,                    Куусмаа 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68663" y="1389063"/>
            <a:ext cx="5762625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buFont typeface="Arial" pitchFamily="34" charset="0"/>
              <a:buChar char="•"/>
              <a:defRPr/>
            </a:pPr>
            <a:r>
              <a:rPr lang="ru-RU" sz="2000" b="1" i="1" spc="30" dirty="0">
                <a:solidFill>
                  <a:srgbClr val="000099"/>
                </a:solidFill>
                <a:latin typeface="+mn-lt"/>
                <a:cs typeface="+mn-cs"/>
              </a:rPr>
              <a:t>Новогодний праздник для взрослой аудитории был проведен в форме театрализованного представления, с главными героями: Бабой Ягой, Кикиморой, Мачехой и дочкой (из сказки «Морозко»), Снегурочкой, Дедом Морозом.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F:\Users\User\Desktop\ФОТО ВСЕ\1. ВСЕ МЕРОПРИЯТИЯ за 2015 год\4 квартал 2015 г\новый год 30.01\SDC198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6650" y="3406775"/>
            <a:ext cx="2857500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Прямоугольник 1"/>
          <p:cNvSpPr>
            <a:spLocks noChangeArrowheads="1"/>
          </p:cNvSpPr>
          <p:nvPr/>
        </p:nvSpPr>
        <p:spPr bwMode="auto">
          <a:xfrm>
            <a:off x="3400425" y="3740150"/>
            <a:ext cx="260985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Традиционно разыгрывался главный приз праздника по номерам входных  билетов.</a:t>
            </a:r>
          </a:p>
          <a:p>
            <a:endParaRPr lang="ru-RU">
              <a:latin typeface="Arial Narrow" pitchFamily="34" charset="0"/>
            </a:endParaRPr>
          </a:p>
          <a:p>
            <a:endParaRPr lang="ru-RU">
              <a:latin typeface="Arial Narrow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7588" y="5949950"/>
            <a:ext cx="4572000" cy="706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defRPr/>
            </a:pPr>
            <a:r>
              <a:rPr lang="ru-RU" sz="2000" b="1" spc="30" dirty="0">
                <a:solidFill>
                  <a:srgbClr val="FF0000"/>
                </a:solidFill>
                <a:latin typeface="+mn-lt"/>
                <a:cs typeface="+mn-cs"/>
              </a:rPr>
              <a:t>Автор сценария и ответственный за проведение </a:t>
            </a:r>
            <a:r>
              <a:rPr lang="ru-RU" sz="2000" b="1" spc="30" dirty="0" err="1">
                <a:solidFill>
                  <a:srgbClr val="FF0000"/>
                </a:solidFill>
                <a:latin typeface="+mn-lt"/>
                <a:cs typeface="+mn-cs"/>
              </a:rPr>
              <a:t>Куусмаа</a:t>
            </a:r>
            <a:r>
              <a:rPr lang="ru-RU" sz="2000" b="1" spc="30" dirty="0">
                <a:solidFill>
                  <a:srgbClr val="FF0000"/>
                </a:solidFill>
                <a:latin typeface="+mn-lt"/>
                <a:cs typeface="+mn-cs"/>
              </a:rPr>
              <a:t> В.А.</a:t>
            </a:r>
          </a:p>
        </p:txBody>
      </p:sp>
      <p:pic>
        <p:nvPicPr>
          <p:cNvPr id="46084" name="Picture 3" descr="F:\Users\User\Desktop\ФОТО ВСЕ\1. ВСЕ МЕРОПРИЯТИЯ за 2015 год\4 квартал 2015 г\новый год 30.01\SDC198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404813"/>
            <a:ext cx="25908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F:\Users\User\Desktop\ФОТО ВСЕ\1. ВСЕ МЕРОПРИЯТИЯ за 2015 год\4 квартал 2015 г\новый год 30.01\SDC198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404813"/>
            <a:ext cx="25923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 descr="F:\Users\User\Desktop\ФОТО ВСЕ\1. ВСЕ МЕРОПРИЯТИЯ за 2015 год\4 квартал 2015 г\новый год 30.01\SDC1984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0213" y="404813"/>
            <a:ext cx="2589212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Прямоугольник 3"/>
          <p:cNvSpPr>
            <a:spLocks noChangeArrowheads="1"/>
          </p:cNvSpPr>
          <p:nvPr/>
        </p:nvSpPr>
        <p:spPr bwMode="auto">
          <a:xfrm>
            <a:off x="534988" y="2644775"/>
            <a:ext cx="82438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В игровых программах принимали все желающие, победителям игр и конкурсов вручали призы.</a:t>
            </a:r>
          </a:p>
        </p:txBody>
      </p:sp>
      <p:pic>
        <p:nvPicPr>
          <p:cNvPr id="46088" name="Picture 7" descr="F:\Users\User\Desktop\ФОТО ВСЕ\1. ВСЕ МЕРОПРИЯТИЯ за 2015 год\4 квартал 2015 г\новый год 30.01\SDC1984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163" y="3352800"/>
            <a:ext cx="2840037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i="1" kern="0" cap="none" spc="0" dirty="0" smtClean="0">
                <a:solidFill>
                  <a:srgbClr val="FF0000"/>
                </a:solidFill>
                <a:latin typeface="Candara"/>
              </a:rPr>
              <a:t>31 </a:t>
            </a:r>
            <a:r>
              <a:rPr lang="ru-RU" sz="2800" b="1" i="1" kern="0" cap="none" spc="0" dirty="0">
                <a:solidFill>
                  <a:srgbClr val="FF0000"/>
                </a:solidFill>
                <a:latin typeface="Candara"/>
              </a:rPr>
              <a:t>декабря 2015 года</a:t>
            </a:r>
            <a:br>
              <a:rPr lang="ru-RU" sz="2800" b="1" i="1" kern="0" cap="none" spc="0" dirty="0">
                <a:solidFill>
                  <a:srgbClr val="FF0000"/>
                </a:solidFill>
                <a:latin typeface="Candara"/>
              </a:rPr>
            </a:br>
            <a:r>
              <a:rPr lang="ru-RU" sz="2400" b="1" i="1" kern="0" cap="none" spc="0" dirty="0" smtClean="0">
                <a:solidFill>
                  <a:srgbClr val="000099"/>
                </a:solidFill>
                <a:latin typeface="Candara"/>
              </a:rPr>
              <a:t>новогоднее кафе  для </a:t>
            </a:r>
            <a:r>
              <a:rPr lang="ru-RU" sz="2400" b="1" i="1" kern="0" cap="none" spc="0" dirty="0">
                <a:solidFill>
                  <a:srgbClr val="000099"/>
                </a:solidFill>
                <a:latin typeface="Candara"/>
              </a:rPr>
              <a:t>взрослых </a:t>
            </a:r>
            <a:br>
              <a:rPr lang="ru-RU" sz="2400" b="1" i="1" kern="0" cap="none" spc="0" dirty="0">
                <a:solidFill>
                  <a:srgbClr val="000099"/>
                </a:solidFill>
                <a:latin typeface="Candara"/>
              </a:rPr>
            </a:br>
            <a:r>
              <a:rPr lang="ru-RU" sz="2800" b="1" kern="0" cap="none" spc="0" dirty="0" smtClean="0">
                <a:solidFill>
                  <a:srgbClr val="FF0000"/>
                </a:solidFill>
                <a:latin typeface="Candara"/>
              </a:rPr>
              <a:t>«С Новым годом!»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580063" y="1463675"/>
            <a:ext cx="3384550" cy="2476500"/>
          </a:xfrm>
        </p:spPr>
        <p:txBody>
          <a:bodyPr/>
          <a:lstStyle/>
          <a:p>
            <a:pPr marL="0" indent="0" algn="ctr" eaLnBrk="1" fontAlgn="auto" hangingPunct="1">
              <a:buFont typeface="Arial" charset="0"/>
              <a:buNone/>
              <a:defRPr/>
            </a:pPr>
            <a:r>
              <a:rPr lang="ru-RU" sz="1800" b="1" i="1" dirty="0" smtClean="0"/>
              <a:t>Новогоднее кафе для всех желающих весело встретить праздник, было проведено в Доме культуры. </a:t>
            </a:r>
          </a:p>
          <a:p>
            <a:pPr marL="0" indent="0" algn="ctr" eaLnBrk="1" fontAlgn="auto" hangingPunct="1">
              <a:buFont typeface="Arial" charset="0"/>
              <a:buNone/>
              <a:defRPr/>
            </a:pPr>
            <a:r>
              <a:rPr lang="ru-RU" sz="1800" b="1" i="1" dirty="0" smtClean="0"/>
              <a:t>Два Деда Мороза (</a:t>
            </a:r>
            <a:r>
              <a:rPr lang="ru-RU" sz="1800" b="1" i="1" dirty="0" err="1" smtClean="0"/>
              <a:t>Куусмаа</a:t>
            </a:r>
            <a:r>
              <a:rPr lang="ru-RU" sz="1800" b="1" i="1" dirty="0" smtClean="0"/>
              <a:t> С. и </a:t>
            </a:r>
            <a:r>
              <a:rPr lang="ru-RU" sz="1800" b="1" i="1" dirty="0" err="1" smtClean="0"/>
              <a:t>Тараев</a:t>
            </a:r>
            <a:r>
              <a:rPr lang="ru-RU" sz="1800" b="1" i="1" dirty="0" smtClean="0"/>
              <a:t> Н.)с задорным танцем создали позитивный настрой присутствующим.</a:t>
            </a:r>
          </a:p>
        </p:txBody>
      </p:sp>
      <p:pic>
        <p:nvPicPr>
          <p:cNvPr id="47107" name="Picture 2" descr="F:\Users\User\Desktop\ФОТО ВСЕ\1. ВСЕ МЕРОПРИЯТИЯ за 2015 год\за 2015 год\кафе\100_61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504950"/>
            <a:ext cx="2263775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 descr="F:\Users\User\Desktop\ФОТО ВСЕ\1. ВСЕ МЕРОПРИЯТИЯ за 2015 год\за 2015 год\кафе\100_61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4738" y="1565275"/>
            <a:ext cx="17494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 descr="F:\Users\User\Desktop\ФОТО ВСЕ\1. ВСЕ МЕРОПРИЯТИЯ за 2015 год\за 2015 год\кафе\100_61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3448050"/>
            <a:ext cx="223202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471863" y="4543425"/>
            <a:ext cx="546258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defRPr/>
            </a:pPr>
            <a:r>
              <a:rPr lang="ru-RU" sz="2000" b="1" spc="30" dirty="0">
                <a:solidFill>
                  <a:srgbClr val="FF0000"/>
                </a:solidFill>
                <a:latin typeface="+mn-lt"/>
                <a:cs typeface="+mn-cs"/>
              </a:rPr>
              <a:t>Ответственный за проведение </a:t>
            </a:r>
            <a:r>
              <a:rPr lang="ru-RU" sz="2000" b="1" spc="30" dirty="0" err="1">
                <a:solidFill>
                  <a:srgbClr val="FF0000"/>
                </a:solidFill>
                <a:latin typeface="+mn-lt"/>
                <a:cs typeface="+mn-cs"/>
              </a:rPr>
              <a:t>Куусмаа</a:t>
            </a:r>
            <a:r>
              <a:rPr lang="ru-RU" sz="2000" b="1" spc="30" dirty="0">
                <a:solidFill>
                  <a:srgbClr val="FF0000"/>
                </a:solidFill>
                <a:latin typeface="+mn-lt"/>
                <a:cs typeface="+mn-cs"/>
              </a:rPr>
              <a:t> В.А.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43313" y="3933825"/>
            <a:ext cx="4860925" cy="10366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defRPr/>
            </a:pPr>
            <a:r>
              <a:rPr lang="ru-RU" b="1" i="1" spc="30" dirty="0">
                <a:solidFill>
                  <a:srgbClr val="000000"/>
                </a:solidFill>
                <a:latin typeface="Arial Narrow"/>
                <a:cs typeface="+mn-cs"/>
              </a:rPr>
              <a:t>Игры, конкурсы, розыгрыши, танцы продолжались в течение всего вечера</a:t>
            </a:r>
          </a:p>
          <a:p>
            <a:pPr fontAlgn="auto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defRPr/>
            </a:pPr>
            <a:endParaRPr lang="ru-RU" sz="1700" spc="30" dirty="0">
              <a:solidFill>
                <a:srgbClr val="000000"/>
              </a:solidFill>
              <a:latin typeface="Arial Narrow"/>
              <a:cs typeface="+mn-cs"/>
            </a:endParaRPr>
          </a:p>
        </p:txBody>
      </p:sp>
      <p:sp>
        <p:nvSpPr>
          <p:cNvPr id="47112" name="Прямоугольник 5"/>
          <p:cNvSpPr>
            <a:spLocks noChangeArrowheads="1"/>
          </p:cNvSpPr>
          <p:nvPr/>
        </p:nvSpPr>
        <p:spPr bwMode="auto">
          <a:xfrm>
            <a:off x="468313" y="5456238"/>
            <a:ext cx="8496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C00000"/>
                </a:solidFill>
              </a:rPr>
              <a:t>С 2-х часов ночи в Доме культуры была проведена </a:t>
            </a:r>
          </a:p>
          <a:p>
            <a:pPr algn="ctr"/>
            <a:r>
              <a:rPr lang="ru-RU" sz="2000" b="1" i="1">
                <a:solidFill>
                  <a:srgbClr val="C00000"/>
                </a:solidFill>
              </a:rPr>
              <a:t>НОЧНАЯ   НОВОГОДНЯЯ    ДИСКОТЕКА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8150" y="6164263"/>
            <a:ext cx="852646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spc="30" dirty="0">
                <a:solidFill>
                  <a:srgbClr val="000099"/>
                </a:solidFill>
                <a:latin typeface="Arial Narrow"/>
              </a:rPr>
              <a:t>Ответственный за проведение Кравчук Т.А.,  </a:t>
            </a:r>
            <a:r>
              <a:rPr lang="ru-RU" sz="2000" b="1" spc="30" dirty="0" err="1">
                <a:solidFill>
                  <a:srgbClr val="000099"/>
                </a:solidFill>
                <a:latin typeface="Arial Narrow"/>
              </a:rPr>
              <a:t>Куусмаа</a:t>
            </a:r>
            <a:r>
              <a:rPr lang="ru-RU" sz="2000" b="1" spc="30" dirty="0">
                <a:solidFill>
                  <a:srgbClr val="000099"/>
                </a:solidFill>
                <a:latin typeface="Arial Narrow"/>
              </a:rPr>
              <a:t> </a:t>
            </a:r>
            <a:r>
              <a:rPr lang="ru-RU" sz="2000" b="1" spc="30" dirty="0" err="1">
                <a:solidFill>
                  <a:srgbClr val="000099"/>
                </a:solidFill>
                <a:latin typeface="Arial Narrow"/>
              </a:rPr>
              <a:t>В.А.Куусмаа</a:t>
            </a:r>
            <a:r>
              <a:rPr lang="ru-RU" sz="2000" b="1" spc="30" dirty="0">
                <a:solidFill>
                  <a:srgbClr val="000099"/>
                </a:solidFill>
                <a:latin typeface="Arial Narrow"/>
              </a:rPr>
              <a:t> В.А</a:t>
            </a:r>
            <a:endParaRPr lang="ru-RU" dirty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088" y="1125538"/>
            <a:ext cx="8429625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cap="none" spc="0" dirty="0">
                <a:solidFill>
                  <a:srgbClr val="FF0000"/>
                </a:solidFill>
                <a:latin typeface="Candara"/>
                <a:ea typeface="+mn-ea"/>
                <a:cs typeface="+mn-cs"/>
              </a:rPr>
              <a:t> </a:t>
            </a:r>
            <a:r>
              <a:rPr lang="ru-RU" sz="3100" b="1" i="1" kern="0" cap="none" spc="0" dirty="0">
                <a:solidFill>
                  <a:srgbClr val="FF0000"/>
                </a:solidFill>
                <a:latin typeface="Candara"/>
                <a:ea typeface="+mn-ea"/>
                <a:cs typeface="+mn-cs"/>
              </a:rPr>
              <a:t>1 октября 2015 года</a:t>
            </a:r>
            <a:br>
              <a:rPr lang="ru-RU" sz="3100" b="1" i="1" kern="0" cap="none" spc="0" dirty="0">
                <a:solidFill>
                  <a:srgbClr val="FF0000"/>
                </a:solidFill>
                <a:latin typeface="Candara"/>
                <a:ea typeface="+mn-ea"/>
                <a:cs typeface="+mn-cs"/>
              </a:rPr>
            </a:br>
            <a:r>
              <a:rPr lang="ru-RU" sz="3100" b="1" i="1" kern="0" cap="none" spc="0" dirty="0" smtClean="0">
                <a:solidFill>
                  <a:srgbClr val="000099"/>
                </a:solidFill>
                <a:latin typeface="Candara"/>
                <a:ea typeface="+mn-ea"/>
                <a:cs typeface="+mn-cs"/>
              </a:rPr>
              <a:t>поздравление на дому тружеников тыла </a:t>
            </a:r>
            <a:br>
              <a:rPr lang="ru-RU" sz="3100" b="1" i="1" kern="0" cap="none" spc="0" dirty="0" smtClean="0">
                <a:solidFill>
                  <a:srgbClr val="000099"/>
                </a:solidFill>
                <a:latin typeface="Candara"/>
                <a:ea typeface="+mn-ea"/>
                <a:cs typeface="+mn-cs"/>
              </a:rPr>
            </a:br>
            <a:r>
              <a:rPr lang="ru-RU" sz="3100" b="1" i="1" kern="0" cap="none" spc="0" dirty="0" smtClean="0">
                <a:solidFill>
                  <a:srgbClr val="000099"/>
                </a:solidFill>
                <a:latin typeface="Candara"/>
                <a:ea typeface="+mn-ea"/>
                <a:cs typeface="+mn-cs"/>
              </a:rPr>
              <a:t>с Днем  Старшего поколения  </a:t>
            </a:r>
            <a:r>
              <a:rPr lang="ru-RU" sz="3100" b="1" i="1" kern="0" cap="none" spc="0" dirty="0" smtClean="0">
                <a:solidFill>
                  <a:prstClr val="black"/>
                </a:solidFill>
                <a:latin typeface="Candara"/>
                <a:ea typeface="+mn-ea"/>
                <a:cs typeface="+mn-cs"/>
              </a:rPr>
              <a:t/>
            </a:r>
            <a:br>
              <a:rPr lang="ru-RU" sz="3100" b="1" i="1" kern="0" cap="none" spc="0" dirty="0" smtClean="0">
                <a:solidFill>
                  <a:prstClr val="black"/>
                </a:solidFill>
                <a:latin typeface="Candara"/>
                <a:ea typeface="+mn-ea"/>
                <a:cs typeface="+mn-cs"/>
              </a:rPr>
            </a:br>
            <a:r>
              <a:rPr lang="ru-RU" sz="3100" b="1" kern="0" cap="none" spc="0" dirty="0" smtClean="0">
                <a:solidFill>
                  <a:srgbClr val="FF0000"/>
                </a:solidFill>
                <a:latin typeface="Candara"/>
                <a:ea typeface="+mn-ea"/>
                <a:cs typeface="+mn-cs"/>
              </a:rPr>
              <a:t>«Если молод  душой человек»</a:t>
            </a:r>
            <a:r>
              <a:rPr lang="ru-RU" sz="3100" kern="0" cap="none" spc="0" dirty="0">
                <a:solidFill>
                  <a:sysClr val="windowText" lastClr="000000"/>
                </a:solidFill>
                <a:ea typeface="+mn-ea"/>
                <a:cs typeface="+mn-cs"/>
              </a:rPr>
              <a:t/>
            </a:r>
            <a:br>
              <a:rPr lang="ru-RU" sz="3100" kern="0" cap="none" spc="0" dirty="0">
                <a:solidFill>
                  <a:sysClr val="windowText" lastClr="000000"/>
                </a:solidFill>
                <a:ea typeface="+mn-ea"/>
                <a:cs typeface="+mn-cs"/>
              </a:rPr>
            </a:br>
            <a:endParaRPr lang="ru-RU" sz="3100" dirty="0"/>
          </a:p>
        </p:txBody>
      </p:sp>
      <p:pic>
        <p:nvPicPr>
          <p:cNvPr id="17410" name="Picture 2" descr="F:\Users\User\Desktop\ФОТО ВСЕ\1. ВСЕ МЕРОПРИЯТИЯ за 2015 год\4 квартал 2015 г\4. поздравление на дому 1 октября\в сайт\IMG_20151001_1526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738" y="1916113"/>
            <a:ext cx="2752725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F:\Users\User\Desktop\ФОТО ВСЕ\1. ВСЕ МЕРОПРИЯТИЯ за 2015 год\4 квартал 2015 г\4. поздравление на дому 1 октября\в сайт\IMG_20151001_1503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238" y="4376738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635375" y="2205038"/>
            <a:ext cx="5108575" cy="4019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defRPr/>
            </a:pPr>
            <a:r>
              <a:rPr lang="ru-RU" sz="2400" b="1" i="1" spc="30" dirty="0">
                <a:solidFill>
                  <a:srgbClr val="000099"/>
                </a:solidFill>
                <a:latin typeface="+mn-lt"/>
                <a:cs typeface="+mn-cs"/>
              </a:rPr>
              <a:t>С поздравлениями и подарками дети вместе с </a:t>
            </a:r>
            <a:r>
              <a:rPr lang="ru-RU" sz="2400" b="1" i="1" spc="30" dirty="0" err="1">
                <a:solidFill>
                  <a:srgbClr val="000099"/>
                </a:solidFill>
                <a:latin typeface="+mn-lt"/>
                <a:cs typeface="+mn-cs"/>
              </a:rPr>
              <a:t>культорганизатором</a:t>
            </a:r>
            <a:r>
              <a:rPr lang="ru-RU" sz="2400" b="1" i="1" spc="30" dirty="0">
                <a:solidFill>
                  <a:srgbClr val="000099"/>
                </a:solidFill>
                <a:latin typeface="+mn-lt"/>
                <a:cs typeface="+mn-cs"/>
              </a:rPr>
              <a:t> </a:t>
            </a:r>
            <a:r>
              <a:rPr lang="ru-RU" sz="2400" b="1" i="1" spc="30" dirty="0" err="1">
                <a:solidFill>
                  <a:srgbClr val="000099"/>
                </a:solidFill>
                <a:latin typeface="+mn-lt"/>
                <a:cs typeface="+mn-cs"/>
              </a:rPr>
              <a:t>Куусмаа</a:t>
            </a:r>
            <a:r>
              <a:rPr lang="ru-RU" sz="2400" b="1" i="1" spc="30" dirty="0">
                <a:solidFill>
                  <a:srgbClr val="000099"/>
                </a:solidFill>
                <a:latin typeface="+mn-lt"/>
                <a:cs typeface="+mn-cs"/>
              </a:rPr>
              <a:t> В.А.  посетили квартиры</a:t>
            </a:r>
          </a:p>
          <a:p>
            <a:pPr algn="ctr" fontAlgn="auto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defRPr/>
            </a:pPr>
            <a:r>
              <a:rPr lang="ru-RU" sz="2400" b="1" i="1" spc="30" dirty="0">
                <a:solidFill>
                  <a:srgbClr val="000099"/>
                </a:solidFill>
                <a:latin typeface="+mn-lt"/>
                <a:cs typeface="+mn-cs"/>
              </a:rPr>
              <a:t> тружеников тыла</a:t>
            </a:r>
          </a:p>
          <a:p>
            <a:pPr algn="ctr" fontAlgn="auto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defRPr/>
            </a:pPr>
            <a:r>
              <a:rPr lang="ru-RU" sz="2400" b="1" i="1" spc="30" dirty="0" err="1">
                <a:solidFill>
                  <a:srgbClr val="000099"/>
                </a:solidFill>
                <a:latin typeface="+mn-lt"/>
                <a:cs typeface="+mn-cs"/>
              </a:rPr>
              <a:t>Куусмаа</a:t>
            </a:r>
            <a:r>
              <a:rPr lang="ru-RU" sz="2400" b="1" i="1" spc="30" dirty="0">
                <a:solidFill>
                  <a:srgbClr val="000099"/>
                </a:solidFill>
                <a:latin typeface="+mn-lt"/>
                <a:cs typeface="+mn-cs"/>
              </a:rPr>
              <a:t> Л.И.. и Ю.К., </a:t>
            </a:r>
            <a:r>
              <a:rPr lang="ru-RU" sz="2400" b="1" i="1" spc="30" dirty="0" err="1">
                <a:solidFill>
                  <a:srgbClr val="000099"/>
                </a:solidFill>
                <a:latin typeface="+mn-lt"/>
                <a:cs typeface="+mn-cs"/>
              </a:rPr>
              <a:t>Горлатова</a:t>
            </a:r>
            <a:r>
              <a:rPr lang="ru-RU" sz="2400" b="1" i="1" spc="30" dirty="0">
                <a:solidFill>
                  <a:srgbClr val="000099"/>
                </a:solidFill>
                <a:latin typeface="+mn-lt"/>
                <a:cs typeface="+mn-cs"/>
              </a:rPr>
              <a:t> И.П., </a:t>
            </a:r>
            <a:r>
              <a:rPr lang="ru-RU" sz="2400" b="1" i="1" spc="30" dirty="0" err="1">
                <a:solidFill>
                  <a:srgbClr val="000099"/>
                </a:solidFill>
                <a:latin typeface="+mn-lt"/>
                <a:cs typeface="+mn-cs"/>
              </a:rPr>
              <a:t>Пичужкину</a:t>
            </a:r>
            <a:r>
              <a:rPr lang="ru-RU" sz="2400" b="1" i="1" spc="30" dirty="0">
                <a:solidFill>
                  <a:srgbClr val="000099"/>
                </a:solidFill>
                <a:latin typeface="+mn-lt"/>
                <a:cs typeface="+mn-cs"/>
              </a:rPr>
              <a:t> В.И., Иванкову П.К., </a:t>
            </a:r>
            <a:r>
              <a:rPr lang="ru-RU" sz="2400" b="1" i="1" spc="30" dirty="0" err="1">
                <a:solidFill>
                  <a:srgbClr val="000099"/>
                </a:solidFill>
                <a:latin typeface="+mn-lt"/>
                <a:cs typeface="+mn-cs"/>
              </a:rPr>
              <a:t>Валькову</a:t>
            </a:r>
            <a:r>
              <a:rPr lang="ru-RU" sz="2400" b="1" i="1" spc="30" dirty="0">
                <a:solidFill>
                  <a:srgbClr val="000099"/>
                </a:solidFill>
                <a:latin typeface="+mn-lt"/>
                <a:cs typeface="+mn-cs"/>
              </a:rPr>
              <a:t> А.В.</a:t>
            </a:r>
          </a:p>
          <a:p>
            <a:pPr algn="ctr" fontAlgn="auto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defRPr/>
            </a:pPr>
            <a:r>
              <a:rPr lang="ru-RU" sz="2400" b="1" i="1" spc="30" dirty="0">
                <a:solidFill>
                  <a:srgbClr val="FF0000"/>
                </a:solidFill>
                <a:latin typeface="+mn-lt"/>
                <a:cs typeface="+mn-cs"/>
              </a:rPr>
              <a:t>Ответственный за мероприятие</a:t>
            </a:r>
          </a:p>
          <a:p>
            <a:pPr algn="ctr" fontAlgn="auto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defRPr/>
            </a:pPr>
            <a:r>
              <a:rPr lang="ru-RU" sz="2400" b="1" i="1" spc="30" dirty="0" err="1">
                <a:solidFill>
                  <a:srgbClr val="FF0000"/>
                </a:solidFill>
                <a:latin typeface="+mn-lt"/>
                <a:cs typeface="+mn-cs"/>
              </a:rPr>
              <a:t>Куусмаа</a:t>
            </a:r>
            <a:r>
              <a:rPr lang="ru-RU" sz="2400" b="1" i="1" spc="30" dirty="0">
                <a:solidFill>
                  <a:srgbClr val="FF0000"/>
                </a:solidFill>
                <a:latin typeface="+mn-lt"/>
                <a:cs typeface="+mn-cs"/>
              </a:rPr>
              <a:t> В.А.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663" y="1225550"/>
            <a:ext cx="79248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i="1" kern="0" cap="none" spc="0" dirty="0" smtClean="0">
                <a:solidFill>
                  <a:srgbClr val="FF0000"/>
                </a:solidFill>
                <a:latin typeface="Candara"/>
              </a:rPr>
              <a:t>4 октября 2015 </a:t>
            </a:r>
            <a:r>
              <a:rPr lang="ru-RU" sz="2800" b="1" i="1" kern="0" cap="none" spc="0" dirty="0">
                <a:solidFill>
                  <a:srgbClr val="FF0000"/>
                </a:solidFill>
                <a:latin typeface="Candara"/>
              </a:rPr>
              <a:t>года</a:t>
            </a:r>
            <a:br>
              <a:rPr lang="ru-RU" sz="2800" b="1" i="1" kern="0" cap="none" spc="0" dirty="0">
                <a:solidFill>
                  <a:srgbClr val="FF0000"/>
                </a:solidFill>
                <a:latin typeface="Candara"/>
              </a:rPr>
            </a:br>
            <a:r>
              <a:rPr lang="ru-RU" sz="2400" b="1" i="1" kern="0" cap="none" spc="0" dirty="0" smtClean="0">
                <a:solidFill>
                  <a:srgbClr val="000099"/>
                </a:solidFill>
                <a:latin typeface="Candara"/>
              </a:rPr>
              <a:t>районный фестиваль, посвященный Дню Старшего поколения</a:t>
            </a:r>
            <a:br>
              <a:rPr lang="ru-RU" sz="2400" b="1" i="1" kern="0" cap="none" spc="0" dirty="0" smtClean="0">
                <a:solidFill>
                  <a:srgbClr val="000099"/>
                </a:solidFill>
                <a:latin typeface="Candara"/>
              </a:rPr>
            </a:br>
            <a:r>
              <a:rPr lang="ru-RU" sz="2400" b="1" i="1" kern="0" cap="none" spc="0" dirty="0" smtClean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2400" b="1" kern="0" cap="none" spc="0" dirty="0" smtClean="0">
                <a:solidFill>
                  <a:srgbClr val="FF0000"/>
                </a:solidFill>
                <a:latin typeface="Candara"/>
              </a:rPr>
              <a:t>«</a:t>
            </a:r>
            <a:r>
              <a:rPr lang="ru-RU" sz="2400" b="1" kern="0" cap="none" spc="0" dirty="0">
                <a:solidFill>
                  <a:srgbClr val="FF0000"/>
                </a:solidFill>
                <a:latin typeface="Candara"/>
              </a:rPr>
              <a:t>Возраста у вдохновения нет!»</a:t>
            </a:r>
            <a:r>
              <a:rPr lang="ru-RU" sz="2400" kern="0" cap="none" spc="0" dirty="0">
                <a:solidFill>
                  <a:sysClr val="windowText" lastClr="000000"/>
                </a:solidFill>
              </a:rPr>
              <a:t/>
            </a:r>
            <a:br>
              <a:rPr lang="ru-RU" sz="2400" kern="0" cap="none" spc="0" dirty="0">
                <a:solidFill>
                  <a:sysClr val="windowText" lastClr="000000"/>
                </a:solidFill>
              </a:rPr>
            </a:br>
            <a:r>
              <a:rPr lang="ru-RU" sz="2400" b="1" i="1" kern="0" cap="none" spc="0" dirty="0">
                <a:solidFill>
                  <a:prstClr val="black"/>
                </a:solidFill>
                <a:latin typeface="Candara"/>
              </a:rPr>
              <a:t/>
            </a:r>
            <a:br>
              <a:rPr lang="ru-RU" sz="2400" b="1" i="1" kern="0" cap="none" spc="0" dirty="0">
                <a:solidFill>
                  <a:prstClr val="black"/>
                </a:solidFill>
                <a:latin typeface="Candara"/>
              </a:rPr>
            </a:br>
            <a:r>
              <a:rPr lang="ru-RU" sz="2400" b="1" i="1" kern="0" cap="none" spc="0" dirty="0">
                <a:solidFill>
                  <a:prstClr val="black"/>
                </a:solidFill>
                <a:latin typeface="Candara"/>
              </a:rPr>
              <a:t> </a:t>
            </a:r>
            <a:endParaRPr lang="ru-RU" dirty="0"/>
          </a:p>
        </p:txBody>
      </p:sp>
      <p:pic>
        <p:nvPicPr>
          <p:cNvPr id="18434" name="Picture 2" descr="F:\Users\User\Desktop\ФОТО ВСЕ\1. ВСЕ МЕРОПРИЯТИЯ за 2015 год\4 квартал 2015 г\4. Районный фестиваль пожилых\в сайт\копия в сайт\IMG_66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8513" y="3148013"/>
            <a:ext cx="3708400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7" descr="F:\Users\User\Desktop\ФОТО ВСЕ\1. ВСЕ МЕРОПРИЯТИЯ за 2015 год\4 квартал 2015 г\4. Районный фестиваль пожилых\SDC191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813" y="3208338"/>
            <a:ext cx="3248025" cy="243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0825" y="1628775"/>
            <a:ext cx="8713788" cy="2216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defRPr/>
            </a:pPr>
            <a:r>
              <a:rPr lang="ru-RU" sz="2000" b="1" spc="30" dirty="0">
                <a:solidFill>
                  <a:srgbClr val="000099"/>
                </a:solidFill>
                <a:latin typeface="+mn-lt"/>
                <a:cs typeface="+mn-cs"/>
              </a:rPr>
              <a:t>На районный фестиваль, посвященный Дню Старшего поколения </a:t>
            </a:r>
            <a:r>
              <a:rPr lang="ru-RU" sz="2000" b="1" spc="30" dirty="0" err="1">
                <a:solidFill>
                  <a:srgbClr val="000099"/>
                </a:solidFill>
                <a:latin typeface="+mn-lt"/>
                <a:cs typeface="+mn-cs"/>
              </a:rPr>
              <a:t>Чаинский</a:t>
            </a:r>
            <a:r>
              <a:rPr lang="ru-RU" sz="2000" b="1" spc="30" dirty="0">
                <a:solidFill>
                  <a:srgbClr val="000099"/>
                </a:solidFill>
                <a:latin typeface="+mn-lt"/>
                <a:cs typeface="+mn-cs"/>
              </a:rPr>
              <a:t> Дом культуры представил 4 номера худ. самодеятельности, объединив их общей темой: </a:t>
            </a:r>
            <a:r>
              <a:rPr lang="ru-RU" sz="2000" b="1" i="1" spc="30" dirty="0">
                <a:solidFill>
                  <a:srgbClr val="000099"/>
                </a:solidFill>
                <a:latin typeface="+mn-lt"/>
                <a:cs typeface="+mn-cs"/>
              </a:rPr>
              <a:t>«Возраст – он для женщин не помеха, это – состояние души!» </a:t>
            </a:r>
            <a:r>
              <a:rPr lang="ru-RU" sz="2000" b="1" spc="30" dirty="0">
                <a:solidFill>
                  <a:srgbClr val="000099"/>
                </a:solidFill>
                <a:latin typeface="+mn-lt"/>
                <a:cs typeface="+mn-cs"/>
              </a:rPr>
              <a:t> </a:t>
            </a:r>
            <a:r>
              <a:rPr lang="ru-RU" sz="2000" b="1" i="1" spc="30" dirty="0">
                <a:solidFill>
                  <a:srgbClr val="000099"/>
                </a:solidFill>
                <a:latin typeface="+mn-lt"/>
                <a:cs typeface="+mn-cs"/>
              </a:rPr>
              <a:t>В программу были включены:</a:t>
            </a:r>
            <a:endParaRPr lang="ru-RU" sz="1700" b="1" i="1" spc="30" dirty="0">
              <a:solidFill>
                <a:srgbClr val="000099"/>
              </a:solidFill>
              <a:latin typeface="+mn-lt"/>
              <a:cs typeface="+mn-cs"/>
            </a:endParaRPr>
          </a:p>
          <a:p>
            <a:pPr algn="ctr" fontAlgn="auto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defRPr/>
            </a:pPr>
            <a:endParaRPr lang="ru-RU" sz="2000" b="1" i="1" spc="30" dirty="0">
              <a:solidFill>
                <a:srgbClr val="1F2123"/>
              </a:solidFill>
              <a:latin typeface="+mn-lt"/>
              <a:cs typeface="+mn-cs"/>
            </a:endParaRPr>
          </a:p>
          <a:p>
            <a:pPr fontAlgn="auto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defRPr/>
            </a:pPr>
            <a:endParaRPr lang="ru-RU" sz="2000" b="1" spc="30" dirty="0">
              <a:solidFill>
                <a:srgbClr val="1F2123"/>
              </a:solidFill>
              <a:latin typeface="+mn-lt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288" y="5643563"/>
            <a:ext cx="3600450" cy="10064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частушки </a:t>
            </a:r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(в исполнении Гавревой В. </a:t>
            </a:r>
            <a:r>
              <a:rPr lang="ru-RU" sz="2000" b="1" i="1">
                <a:solidFill>
                  <a:srgbClr val="000099"/>
                </a:solidFill>
              </a:rPr>
              <a:t>Н. </a:t>
            </a:r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и Остроумовой Г.</a:t>
            </a:r>
            <a:r>
              <a:rPr lang="ru-RU" sz="2000" b="1" i="1">
                <a:solidFill>
                  <a:srgbClr val="000099"/>
                </a:solidFill>
              </a:rPr>
              <a:t>А.</a:t>
            </a:r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)</a:t>
            </a:r>
            <a:endParaRPr lang="ru-RU" sz="2000">
              <a:solidFill>
                <a:srgbClr val="000099"/>
              </a:solidFill>
              <a:latin typeface="Arial Narrow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00563" y="5561013"/>
            <a:ext cx="4319587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30" dirty="0">
                <a:solidFill>
                  <a:srgbClr val="000099"/>
                </a:solidFill>
                <a:latin typeface="+mn-lt"/>
                <a:cs typeface="+mn-cs"/>
              </a:rPr>
              <a:t>песня «Скажи, председатель»</a:t>
            </a:r>
            <a:r>
              <a:rPr lang="ru-RU" sz="2000" b="1" i="1" spc="30" dirty="0">
                <a:solidFill>
                  <a:srgbClr val="000099"/>
                </a:solidFill>
                <a:latin typeface="+mn-lt"/>
                <a:cs typeface="+mn-cs"/>
              </a:rPr>
              <a:t> (в исполнении вокальной группы «</a:t>
            </a:r>
            <a:r>
              <a:rPr lang="ru-RU" sz="2000" b="1" i="1" spc="30" dirty="0" err="1">
                <a:solidFill>
                  <a:srgbClr val="000099"/>
                </a:solidFill>
                <a:latin typeface="+mn-lt"/>
                <a:cs typeface="+mn-cs"/>
              </a:rPr>
              <a:t>Сибирянка</a:t>
            </a:r>
            <a:r>
              <a:rPr lang="ru-RU" sz="2000" b="1" i="1" spc="30" dirty="0">
                <a:solidFill>
                  <a:srgbClr val="000099"/>
                </a:solidFill>
                <a:latin typeface="+mn-lt"/>
                <a:cs typeface="+mn-cs"/>
              </a:rPr>
              <a:t>»)</a:t>
            </a:r>
            <a:endParaRPr lang="ru-RU" sz="2000" dirty="0">
              <a:solidFill>
                <a:srgbClr val="000099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5229225"/>
            <a:ext cx="8245475" cy="13620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rgbClr val="FF0000"/>
                </a:solidFill>
                <a:latin typeface="+mn-lt"/>
              </a:rPr>
              <a:t>По  итогам   конкурсной   программы  фестиваля </a:t>
            </a:r>
            <a:r>
              <a:rPr lang="ru-RU" sz="2400" b="1" i="1" dirty="0" err="1" smtClean="0">
                <a:solidFill>
                  <a:srgbClr val="FF0000"/>
                </a:solidFill>
                <a:latin typeface="+mn-lt"/>
              </a:rPr>
              <a:t>Чаинский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</a:rPr>
              <a:t>  Дом  культуры  занял  2-е место</a:t>
            </a:r>
            <a:endParaRPr lang="ru-RU" sz="24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9900" y="4724400"/>
            <a:ext cx="8389938" cy="817563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buFont typeface="Arial" pitchFamily="34" charset="0"/>
              <a:buNone/>
              <a:defRPr/>
            </a:pPr>
            <a:r>
              <a:rPr lang="ru-RU" sz="2400" b="1" i="1" dirty="0" smtClean="0">
                <a:solidFill>
                  <a:srgbClr val="000099"/>
                </a:solidFill>
              </a:rPr>
              <a:t>Ответственные за мероприятие: </a:t>
            </a:r>
            <a:r>
              <a:rPr lang="ru-RU" sz="2400" b="1" i="1" dirty="0">
                <a:solidFill>
                  <a:srgbClr val="000099"/>
                </a:solidFill>
              </a:rPr>
              <a:t>Кравчук Т.А., </a:t>
            </a:r>
            <a:r>
              <a:rPr lang="ru-RU" sz="2400" b="1" i="1" dirty="0" err="1">
                <a:solidFill>
                  <a:srgbClr val="000099"/>
                </a:solidFill>
              </a:rPr>
              <a:t>Куусмаа</a:t>
            </a:r>
            <a:r>
              <a:rPr lang="ru-RU" sz="2400" b="1" i="1" dirty="0">
                <a:solidFill>
                  <a:srgbClr val="000099"/>
                </a:solidFill>
              </a:rPr>
              <a:t> В.А.)</a:t>
            </a:r>
          </a:p>
          <a:p>
            <a:pPr eaLnBrk="1" fontAlgn="auto" hangingPunct="1"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rgbClr val="000099"/>
                </a:solidFill>
              </a:rPr>
              <a:t> </a:t>
            </a:r>
          </a:p>
        </p:txBody>
      </p:sp>
      <p:pic>
        <p:nvPicPr>
          <p:cNvPr id="19459" name="Picture 5" descr="F:\Users\User\Desktop\ФОТО ВСЕ\1. ВСЕ МЕРОПРИЯТИЯ за 2015 год\4 квартал 2015 г\4. Районный фестиваль пожилых\снимки из района\IMG_6635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36550"/>
            <a:ext cx="374332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8" descr="F:\Users\User\Desktop\ФОТО ВСЕ\1. ВСЕ МЕРОПРИЯТИЯ за 2015 год\4 квартал 2015 г\4. Районный фестиваль пожилых\SDC19188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3713" y="227013"/>
            <a:ext cx="2036762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Прямоугольник 5"/>
          <p:cNvSpPr>
            <a:spLocks noChangeArrowheads="1"/>
          </p:cNvSpPr>
          <p:nvPr/>
        </p:nvSpPr>
        <p:spPr bwMode="auto">
          <a:xfrm>
            <a:off x="469900" y="3475038"/>
            <a:ext cx="35290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Миниатюра «Пенсионерки» (в исполнении Куусмаа В.</a:t>
            </a:r>
            <a:r>
              <a:rPr lang="ru-RU" sz="2000" b="1" i="1">
                <a:solidFill>
                  <a:srgbClr val="000099"/>
                </a:solidFill>
              </a:rPr>
              <a:t>А.</a:t>
            </a:r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 и Остроумовой Г.</a:t>
            </a:r>
            <a:r>
              <a:rPr lang="ru-RU" sz="2000" b="1" i="1">
                <a:solidFill>
                  <a:srgbClr val="000099"/>
                </a:solidFill>
              </a:rPr>
              <a:t>А</a:t>
            </a:r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)</a:t>
            </a:r>
          </a:p>
        </p:txBody>
      </p:sp>
      <p:sp>
        <p:nvSpPr>
          <p:cNvPr id="19462" name="Прямоугольник 6"/>
          <p:cNvSpPr>
            <a:spLocks noChangeArrowheads="1"/>
          </p:cNvSpPr>
          <p:nvPr/>
        </p:nvSpPr>
        <p:spPr bwMode="auto">
          <a:xfrm>
            <a:off x="4427538" y="3475038"/>
            <a:ext cx="4572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Стихотворение «Кто сказал, что годы старят нас!» (в исполнении Кравчук Т.</a:t>
            </a:r>
            <a:r>
              <a:rPr lang="ru-RU" sz="2000" b="1" i="1">
                <a:solidFill>
                  <a:srgbClr val="000099"/>
                </a:solidFill>
              </a:rPr>
              <a:t>А.</a:t>
            </a:r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), она же была и ведущая программы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77788"/>
            <a:ext cx="79248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i="1" kern="0" cap="none" spc="0" dirty="0" smtClean="0">
                <a:solidFill>
                  <a:srgbClr val="FF0000"/>
                </a:solidFill>
                <a:latin typeface="Candara"/>
              </a:rPr>
              <a:t>4 октября 2015 </a:t>
            </a:r>
            <a:r>
              <a:rPr lang="ru-RU" sz="2800" b="1" i="1" kern="0" cap="none" spc="0" dirty="0">
                <a:solidFill>
                  <a:srgbClr val="FF0000"/>
                </a:solidFill>
                <a:latin typeface="Candara"/>
              </a:rPr>
              <a:t>года</a:t>
            </a:r>
            <a:br>
              <a:rPr lang="ru-RU" sz="2800" b="1" i="1" kern="0" cap="none" spc="0" dirty="0">
                <a:solidFill>
                  <a:srgbClr val="FF0000"/>
                </a:solidFill>
                <a:latin typeface="Candara"/>
              </a:rPr>
            </a:br>
            <a:r>
              <a:rPr lang="ru-RU" sz="2000" b="1" i="1" kern="0" cap="none" spc="0" dirty="0" smtClean="0">
                <a:solidFill>
                  <a:srgbClr val="000099"/>
                </a:solidFill>
                <a:latin typeface="Candara"/>
              </a:rPr>
              <a:t>районный конкурс  на фестивале к Дню старшего поколения</a:t>
            </a:r>
            <a:r>
              <a:rPr lang="ru-RU" sz="2000" b="1" i="1" kern="0" cap="none" spc="0" dirty="0" smtClean="0">
                <a:solidFill>
                  <a:srgbClr val="FF0000"/>
                </a:solidFill>
                <a:latin typeface="Candara"/>
              </a:rPr>
              <a:t/>
            </a:r>
            <a:br>
              <a:rPr lang="ru-RU" sz="2000" b="1" i="1" kern="0" cap="none" spc="0" dirty="0" smtClean="0">
                <a:solidFill>
                  <a:srgbClr val="FF0000"/>
                </a:solidFill>
                <a:latin typeface="Candara"/>
              </a:rPr>
            </a:br>
            <a:r>
              <a:rPr lang="ru-RU" sz="2800" b="1" i="1" kern="0" cap="none" spc="0" dirty="0" smtClean="0">
                <a:solidFill>
                  <a:srgbClr val="FF0000"/>
                </a:solidFill>
                <a:latin typeface="Candara"/>
              </a:rPr>
              <a:t>                        </a:t>
            </a:r>
            <a:r>
              <a:rPr lang="ru-RU" sz="2800" b="1" kern="0" cap="none" spc="0" dirty="0" smtClean="0">
                <a:solidFill>
                  <a:srgbClr val="FF0000"/>
                </a:solidFill>
                <a:latin typeface="Candara"/>
              </a:rPr>
              <a:t>«Очумелые ручки»</a:t>
            </a:r>
            <a:endParaRPr lang="ru-RU" dirty="0"/>
          </a:p>
        </p:txBody>
      </p:sp>
      <p:pic>
        <p:nvPicPr>
          <p:cNvPr id="20482" name="Picture 6" descr="F:\Users\User\Desktop\ФОТО ВСЕ\1. ВСЕ МЕРОПРИЯТИЯ за 2015 год\4 квартал 2015 г\4. Районный фестиваль пожилых\SDC191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638" y="1196975"/>
            <a:ext cx="32654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9" descr="F:\Users\User\Desktop\ФОТО ВСЕ\1. ВСЕ МЕРОПРИЯТИЯ за 2015 год\4 квартал 2015 г\4. Районный фестиваль пожилых\SDC192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163" y="3975100"/>
            <a:ext cx="3248025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Прямоугольник 4"/>
          <p:cNvSpPr>
            <a:spLocks noChangeArrowheads="1"/>
          </p:cNvSpPr>
          <p:nvPr/>
        </p:nvSpPr>
        <p:spPr bwMode="auto">
          <a:xfrm>
            <a:off x="3659188" y="1331913"/>
            <a:ext cx="5441950" cy="735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0099"/>
                </a:solidFill>
                <a:latin typeface="Arial Narrow" pitchFamily="34" charset="0"/>
              </a:rPr>
              <a:t>Условия конкурса предусматривали приготовление блюд из даров осени, их красивое оформление. Так же нужно было представить эти блюда зрителям и жюри в любой форме. </a:t>
            </a:r>
          </a:p>
          <a:p>
            <a:pPr algn="ctr"/>
            <a:r>
              <a:rPr lang="ru-RU" b="1">
                <a:solidFill>
                  <a:srgbClr val="000099"/>
                </a:solidFill>
                <a:latin typeface="Arial Narrow" pitchFamily="34" charset="0"/>
              </a:rPr>
              <a:t>Коллектив Чаинского  Дома культуры приготовил на конкурс грибной салат, оформленный на блюде в виде гриба, компот из брусники, рябины, бутерброды  с томатами в виде божьих коров и закусочное блюдо в виде букета тюльпанов. </a:t>
            </a:r>
          </a:p>
          <a:p>
            <a:pPr algn="ctr"/>
            <a:r>
              <a:rPr lang="ru-RU" b="1">
                <a:solidFill>
                  <a:srgbClr val="000099"/>
                </a:solidFill>
                <a:latin typeface="Arial Narrow" pitchFamily="34" charset="0"/>
              </a:rPr>
              <a:t>   Для представления этих блюд была придумана сценка, с действующими  лицами  </a:t>
            </a:r>
          </a:p>
          <a:p>
            <a:pPr algn="ctr"/>
            <a:r>
              <a:rPr lang="ru-RU" b="1">
                <a:solidFill>
                  <a:srgbClr val="000099"/>
                </a:solidFill>
                <a:latin typeface="Arial Narrow" pitchFamily="34" charset="0"/>
              </a:rPr>
              <a:t>Кикиморой  (</a:t>
            </a:r>
            <a:r>
              <a:rPr lang="ru-RU" b="1" i="1">
                <a:solidFill>
                  <a:srgbClr val="000099"/>
                </a:solidFill>
                <a:latin typeface="Arial Narrow" pitchFamily="34" charset="0"/>
              </a:rPr>
              <a:t>Кравчук Т.</a:t>
            </a:r>
            <a:r>
              <a:rPr lang="ru-RU" b="1" i="1">
                <a:solidFill>
                  <a:srgbClr val="000099"/>
                </a:solidFill>
              </a:rPr>
              <a:t>А.</a:t>
            </a:r>
            <a:r>
              <a:rPr lang="ru-RU" b="1" i="1">
                <a:solidFill>
                  <a:srgbClr val="000099"/>
                </a:solidFill>
                <a:latin typeface="Arial Narrow" pitchFamily="34" charset="0"/>
              </a:rPr>
              <a:t>)  </a:t>
            </a:r>
            <a:r>
              <a:rPr lang="ru-RU" b="1">
                <a:solidFill>
                  <a:srgbClr val="000099"/>
                </a:solidFill>
                <a:latin typeface="Arial Narrow" pitchFamily="34" charset="0"/>
              </a:rPr>
              <a:t>и Бабой Ягой  </a:t>
            </a:r>
            <a:r>
              <a:rPr lang="ru-RU" b="1" i="1">
                <a:solidFill>
                  <a:srgbClr val="000099"/>
                </a:solidFill>
                <a:latin typeface="Arial Narrow" pitchFamily="34" charset="0"/>
              </a:rPr>
              <a:t>(Куусмаа В.</a:t>
            </a:r>
            <a:r>
              <a:rPr lang="ru-RU" b="1" i="1">
                <a:solidFill>
                  <a:srgbClr val="000099"/>
                </a:solidFill>
              </a:rPr>
              <a:t>А.</a:t>
            </a:r>
            <a:r>
              <a:rPr lang="ru-RU" b="1" i="1">
                <a:solidFill>
                  <a:srgbClr val="000099"/>
                </a:solidFill>
                <a:latin typeface="Arial Narrow" pitchFamily="34" charset="0"/>
              </a:rPr>
              <a:t>)</a:t>
            </a:r>
          </a:p>
          <a:p>
            <a:pPr algn="ctr"/>
            <a:endParaRPr lang="ru-RU" b="1" i="1">
              <a:solidFill>
                <a:srgbClr val="000099"/>
              </a:solidFill>
              <a:latin typeface="Arial Narrow" pitchFamily="34" charset="0"/>
            </a:endParaRPr>
          </a:p>
          <a:p>
            <a:pPr algn="ctr"/>
            <a:r>
              <a:rPr lang="ru-RU" sz="2000" b="1" i="1">
                <a:solidFill>
                  <a:srgbClr val="000099"/>
                </a:solidFill>
                <a:latin typeface="Arial Narrow" pitchFamily="34" charset="0"/>
              </a:rPr>
              <a:t>Ответственные за мероприятие  культорганизаторы Кравчук Т.А., Куусмаа В.А.</a:t>
            </a:r>
          </a:p>
          <a:p>
            <a:pPr algn="ctr"/>
            <a:endParaRPr lang="ru-RU" b="1">
              <a:solidFill>
                <a:srgbClr val="000099"/>
              </a:solidFill>
              <a:latin typeface="Arial Narrow" pitchFamily="34" charset="0"/>
            </a:endParaRPr>
          </a:p>
          <a:p>
            <a:pPr algn="ctr"/>
            <a:r>
              <a:rPr lang="ru-RU" sz="2400" b="1" i="1">
                <a:solidFill>
                  <a:srgbClr val="FF0000"/>
                </a:solidFill>
                <a:latin typeface="Arial Narrow" pitchFamily="34" charset="0"/>
              </a:rPr>
              <a:t>В конкурсе «Очумелые ручки» Чаинский Дом культуры занял 2-е место</a:t>
            </a:r>
          </a:p>
          <a:p>
            <a:pPr algn="ctr"/>
            <a:endParaRPr lang="ru-RU" sz="2000" b="1" i="1">
              <a:solidFill>
                <a:srgbClr val="FF0000"/>
              </a:solidFill>
              <a:latin typeface="Arial Narrow" pitchFamily="34" charset="0"/>
            </a:endParaRPr>
          </a:p>
          <a:p>
            <a:endParaRPr lang="ru-RU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 descr="F:\Users\User\Desktop\ФОТО ВСЕ\1. ВСЕ МЕРОПРИЯТИЯ за 2015 год\4 квартал 2015 г\4. Районный фестиваль пожилых\в сайт\SDC192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298575"/>
            <a:ext cx="3402013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3" descr="F:\Users\User\Desktop\ФОТО ВСЕ\1. ВСЕ МЕРОПРИЯТИЯ за 2015 год\4 квартал 2015 г\4. Районный фестиваль пожилых\SDC192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6225" y="1317625"/>
            <a:ext cx="295116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i="1" kern="0" cap="none" spc="0" dirty="0" smtClean="0">
                <a:solidFill>
                  <a:srgbClr val="0000FF"/>
                </a:solidFill>
                <a:latin typeface="Calibri"/>
              </a:rPr>
              <a:t/>
            </a:r>
            <a:br>
              <a:rPr lang="ru-RU" sz="3200" b="1" i="1" kern="0" cap="none" spc="0" dirty="0" smtClean="0">
                <a:solidFill>
                  <a:srgbClr val="0000FF"/>
                </a:solidFill>
                <a:latin typeface="Calibri"/>
              </a:rPr>
            </a:br>
            <a:r>
              <a:rPr lang="ru-RU" sz="2400" b="1" i="1" kern="0" cap="none" spc="0" dirty="0" smtClean="0">
                <a:solidFill>
                  <a:srgbClr val="FF0000"/>
                </a:solidFill>
                <a:latin typeface="Calibri"/>
              </a:rPr>
              <a:t>На районный фестиваль </a:t>
            </a:r>
            <a:r>
              <a:rPr lang="ru-RU" sz="2400" b="1" i="1" kern="0" cap="none" spc="0" dirty="0" smtClean="0">
                <a:solidFill>
                  <a:srgbClr val="FF0000"/>
                </a:solidFill>
                <a:latin typeface="+mn-lt"/>
              </a:rPr>
              <a:t>Клуб с. Гришкино представил следующие номера худ. самодеятельности:</a:t>
            </a:r>
            <a:r>
              <a:rPr lang="ru-RU" sz="2400" b="1" kern="0" cap="none" spc="0" dirty="0">
                <a:solidFill>
                  <a:srgbClr val="FF0000"/>
                </a:solidFill>
              </a:rPr>
              <a:t/>
            </a:r>
            <a:br>
              <a:rPr lang="ru-RU" sz="2400" b="1" kern="0" cap="none" spc="0" dirty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1508" name="Прямоугольник 1"/>
          <p:cNvSpPr>
            <a:spLocks noChangeArrowheads="1"/>
          </p:cNvSpPr>
          <p:nvPr/>
        </p:nvSpPr>
        <p:spPr bwMode="auto">
          <a:xfrm>
            <a:off x="611188" y="3911600"/>
            <a:ext cx="43211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0099"/>
                </a:solidFill>
                <a:latin typeface="Arial Narrow" pitchFamily="34" charset="0"/>
              </a:rPr>
              <a:t>Песню, в исполнении вокальной группы «Россиянка»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58888" y="5445125"/>
            <a:ext cx="4572000" cy="1187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0099"/>
                </a:solidFill>
                <a:latin typeface="Arial Narrow" pitchFamily="34" charset="0"/>
              </a:rPr>
              <a:t>Песни, в исполнении солистов Ворожейкиной О.</a:t>
            </a:r>
            <a:r>
              <a:rPr lang="ru-RU" sz="2400" b="1" i="1">
                <a:solidFill>
                  <a:srgbClr val="000099"/>
                </a:solidFill>
              </a:rPr>
              <a:t>А.</a:t>
            </a:r>
            <a:r>
              <a:rPr lang="ru-RU" sz="2400" b="1" i="1">
                <a:solidFill>
                  <a:srgbClr val="000099"/>
                </a:solidFill>
                <a:latin typeface="Arial Narrow" pitchFamily="34" charset="0"/>
              </a:rPr>
              <a:t> и Комбарова Н.</a:t>
            </a:r>
            <a:r>
              <a:rPr lang="ru-RU" sz="2400" b="1" i="1">
                <a:solidFill>
                  <a:srgbClr val="000099"/>
                </a:solidFill>
              </a:rPr>
              <a:t>Г.</a:t>
            </a:r>
            <a:endParaRPr lang="ru-RU" sz="2400" i="1"/>
          </a:p>
        </p:txBody>
      </p:sp>
      <p:pic>
        <p:nvPicPr>
          <p:cNvPr id="21510" name="Picture 4" descr="F:\Users\User\Desktop\ФОТО ВСЕ\1. ВСЕ МЕРОПРИЯТИЯ за 2015 год\4 квартал 2015 г\4. Районный фестиваль пожилых\в сайт\копия в сайт\IMG_66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3789363"/>
            <a:ext cx="1816100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F:\Users\User\Desktop\ФОТО ВСЕ\1. ВСЕ МЕРОПРИЯТИЯ за 2015 год\4 квартал 2015 г\4. Районный фестиваль пожилых\в сайт\копия в сайт\IMG_66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505325"/>
            <a:ext cx="30241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7" descr="F:\Users\User\Desktop\ФОТО ВСЕ\1. ВСЕ МЕРОПРИЯТИЯ за 2015 год\4 квартал 2015 г\4. Районный фестиваль пожилых\SDC19214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07963"/>
            <a:ext cx="22860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700338" y="333375"/>
            <a:ext cx="3421062" cy="706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spc="30" dirty="0">
                <a:solidFill>
                  <a:srgbClr val="000099"/>
                </a:solidFill>
                <a:latin typeface="+mn-lt"/>
                <a:cs typeface="+mn-cs"/>
              </a:rPr>
              <a:t>Юмористический монолог в исполнении Якушева </a:t>
            </a:r>
            <a:endParaRPr lang="ru-RU" sz="2000" i="1" dirty="0"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43213" y="2073275"/>
            <a:ext cx="381635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spc="30" dirty="0">
                <a:solidFill>
                  <a:srgbClr val="000099"/>
                </a:solidFill>
                <a:latin typeface="+mn-lt"/>
                <a:cs typeface="+mn-cs"/>
              </a:rPr>
              <a:t>Ответственный за подготовку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spc="30" dirty="0" err="1">
                <a:solidFill>
                  <a:srgbClr val="000099"/>
                </a:solidFill>
                <a:latin typeface="+mn-lt"/>
                <a:cs typeface="+mn-cs"/>
              </a:rPr>
              <a:t>Капишникова</a:t>
            </a:r>
            <a:r>
              <a:rPr lang="ru-RU" sz="2400" b="1" i="1" spc="30" dirty="0">
                <a:solidFill>
                  <a:srgbClr val="000099"/>
                </a:solidFill>
                <a:latin typeface="+mn-lt"/>
                <a:cs typeface="+mn-cs"/>
              </a:rPr>
              <a:t> Л.Г.</a:t>
            </a:r>
            <a:endParaRPr lang="ru-RU" sz="2400" i="1" dirty="0">
              <a:latin typeface="+mn-lt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288" y="3305175"/>
            <a:ext cx="842486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spc="30" dirty="0">
                <a:solidFill>
                  <a:srgbClr val="FF0000"/>
                </a:solidFill>
                <a:latin typeface="+mn-lt"/>
                <a:cs typeface="+mn-cs"/>
              </a:rPr>
              <a:t>По итогам конкурсной программы клуб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spc="30" dirty="0">
                <a:solidFill>
                  <a:srgbClr val="FF0000"/>
                </a:solidFill>
                <a:latin typeface="+mn-lt"/>
                <a:cs typeface="+mn-cs"/>
              </a:rPr>
              <a:t>с. Гришкино занял 3-е место, в конкурсе представления блюд «Очумелые ручки» 1-е место</a:t>
            </a:r>
            <a:endParaRPr lang="ru-RU" sz="2400" i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62425" y="1077913"/>
            <a:ext cx="273526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spc="30" dirty="0">
                <a:solidFill>
                  <a:srgbClr val="000099"/>
                </a:solidFill>
                <a:latin typeface="+mn-lt"/>
                <a:cs typeface="+mn-cs"/>
              </a:rPr>
              <a:t>Ведущая программы Устименко М.</a:t>
            </a:r>
            <a:endParaRPr lang="ru-RU" sz="2000" i="1" dirty="0">
              <a:latin typeface="+mn-lt"/>
              <a:cs typeface="+mn-cs"/>
            </a:endParaRPr>
          </a:p>
        </p:txBody>
      </p:sp>
      <p:pic>
        <p:nvPicPr>
          <p:cNvPr id="22535" name="Picture 2" descr="F:\Users\User\Desktop\ФОТО ВСЕ\1. ВСЕ МЕРОПРИЯТИЯ за 2015 год\4 квартал 2015 г\5. Районный фестиваль пожилых\SDC19215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025" y="207963"/>
            <a:ext cx="2016125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Прямоугольник 2"/>
          <p:cNvSpPr>
            <a:spLocks noChangeArrowheads="1"/>
          </p:cNvSpPr>
          <p:nvPr/>
        </p:nvSpPr>
        <p:spPr bwMode="auto">
          <a:xfrm>
            <a:off x="3635375" y="4797425"/>
            <a:ext cx="5508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На фестивале зав.районным Отделом по культуре</a:t>
            </a:r>
            <a:r>
              <a:rPr lang="ru-RU" sz="2000" b="1">
                <a:solidFill>
                  <a:srgbClr val="000099"/>
                </a:solidFill>
              </a:rPr>
              <a:t>, туризму и спорту</a:t>
            </a:r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 Третьяков Ю.А. поздравил ветерана сцены Комбарова Н. </a:t>
            </a:r>
            <a:r>
              <a:rPr lang="ru-RU" sz="2000" b="1">
                <a:solidFill>
                  <a:srgbClr val="000099"/>
                </a:solidFill>
              </a:rPr>
              <a:t>Г</a:t>
            </a:r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.            с 80-летним юбилеем и вручил ему Почетную грамоту и памятный подарок.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1333</TotalTime>
  <Words>1859</Words>
  <Application>Microsoft Office PowerPoint</Application>
  <PresentationFormat>Экран (4:3)</PresentationFormat>
  <Paragraphs>188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3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Arial Narrow</vt:lpstr>
      <vt:lpstr>Calibri</vt:lpstr>
      <vt:lpstr>Candara</vt:lpstr>
      <vt:lpstr>Times New Roman</vt:lpstr>
      <vt:lpstr>Горизонт</vt:lpstr>
      <vt:lpstr>Горизонт</vt:lpstr>
      <vt:lpstr>Горизонт</vt:lpstr>
      <vt:lpstr>Слайд 1</vt:lpstr>
      <vt:lpstr>    1 октября 2015 года выставка овощей, заготовок и осеннего  букета «Осень золотая» </vt:lpstr>
      <vt:lpstr>Слайд 3</vt:lpstr>
      <vt:lpstr> 1 октября 2015 года поздравление на дому тружеников тыла  с Днем  Старшего поколения   «Если молод  душой человек» </vt:lpstr>
      <vt:lpstr>4 октября 2015 года районный фестиваль, посвященный Дню Старшего поколения  «Возраста у вдохновения нет!»   </vt:lpstr>
      <vt:lpstr>ПО  ИТОГАМ   КОНКУРСНОЙ   ПРОГРАММЫ  ФЕСТИВАЛЯ ЧАИНСКИЙ  ДОМ  КУЛЬТУРЫ  ЗАНЯЛ  2-Е МЕСТО</vt:lpstr>
      <vt:lpstr>4 октября 2015 года районный конкурс  на фестивале к Дню старшего поколения                         «Очумелые ручки»</vt:lpstr>
      <vt:lpstr> На районный фестиваль Клуб с. Гришкино представил следующие номера худ. самодеятельности: </vt:lpstr>
      <vt:lpstr>Слайд 9</vt:lpstr>
      <vt:lpstr>7 октября 2015 года выставка детских поделок из овощей, цветов, сухоцветов  «Кудесница Осень» </vt:lpstr>
      <vt:lpstr>7 октября 2015 года праздник Осени для школьников «Здравствуй, осень золотая» </vt:lpstr>
      <vt:lpstr> 10 ноября 2015 года конкурс рисунков, посвященных 120-летию со дня рождения С.А.Есенина                                 «Стихи в рисунках Сергея Есенина» </vt:lpstr>
      <vt:lpstr> 11 ноября 2015 года выставка, посвященная 120-летию со дня рождения С.А.Есенина               «Певец России» </vt:lpstr>
      <vt:lpstr>Слайд 14</vt:lpstr>
      <vt:lpstr> 18 ноября 2015 года выставка детского рисунка  «Я выбираю жизнь» </vt:lpstr>
      <vt:lpstr> </vt:lpstr>
      <vt:lpstr>Слайд 17</vt:lpstr>
      <vt:lpstr> 22 ноября 2015 года поздравительно- развлекательная программа для детей                               «День осенних именинников</vt:lpstr>
      <vt:lpstr>.</vt:lpstr>
      <vt:lpstr> 29 ноября 2015 года большая концертная программа, посвященная Дню Матери                               «Рецепт хорошего настроения»</vt:lpstr>
      <vt:lpstr>Слайд 21</vt:lpstr>
      <vt:lpstr>Слайд 22</vt:lpstr>
      <vt:lpstr> 22 ноября 2015 года выставка детских работ, участников областной и районной конкурсных выставок                             «Прощай Осень!»</vt:lpstr>
      <vt:lpstr> октябрь  - ноябрь 2015 года участие в районных и областных выставках</vt:lpstr>
      <vt:lpstr> </vt:lpstr>
      <vt:lpstr> 25 декабря 2015 года районный конкурс «Дед Мороз года!»                    </vt:lpstr>
      <vt:lpstr>Слайд 27</vt:lpstr>
      <vt:lpstr>Слайд 28</vt:lpstr>
      <vt:lpstr>.</vt:lpstr>
      <vt:lpstr>30 декабря 2015 года театрализованная новогодняя елка для взрослых  «Приключения в новогоднем лесу» </vt:lpstr>
      <vt:lpstr>Слайд 31</vt:lpstr>
      <vt:lpstr>31 декабря 2015 года новогоднее кафе  для взрослых  «С Новым годом!»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170</cp:revision>
  <dcterms:created xsi:type="dcterms:W3CDTF">2015-11-25T12:51:54Z</dcterms:created>
  <dcterms:modified xsi:type="dcterms:W3CDTF">2016-02-15T05:33:51Z</dcterms:modified>
</cp:coreProperties>
</file>